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270" r:id="rId4"/>
    <p:sldId id="271" r:id="rId5"/>
    <p:sldId id="272" r:id="rId6"/>
    <p:sldId id="289" r:id="rId7"/>
    <p:sldId id="290" r:id="rId8"/>
    <p:sldId id="291" r:id="rId9"/>
    <p:sldId id="293" r:id="rId10"/>
    <p:sldId id="292" r:id="rId11"/>
    <p:sldId id="294" r:id="rId12"/>
    <p:sldId id="295" r:id="rId13"/>
    <p:sldId id="273" r:id="rId14"/>
    <p:sldId id="278" r:id="rId15"/>
    <p:sldId id="283" r:id="rId16"/>
    <p:sldId id="282" r:id="rId17"/>
    <p:sldId id="284" r:id="rId18"/>
    <p:sldId id="285" r:id="rId19"/>
    <p:sldId id="286" r:id="rId20"/>
    <p:sldId id="296" r:id="rId21"/>
    <p:sldId id="288" r:id="rId22"/>
    <p:sldId id="269" r:id="rId23"/>
  </p:sldIdLst>
  <p:sldSz cx="9144000" cy="5143500" type="screen16x9"/>
  <p:notesSz cx="6858000" cy="9144000"/>
  <p:defaultTextStyle>
    <a:defPPr>
      <a:defRPr lang="zh-CN"/>
    </a:defPPr>
    <a:lvl1pPr algn="l" defTabSz="912813" rtl="0" eaLnBrk="0" fontAlgn="base" hangingPunct="0">
      <a:spcBef>
        <a:spcPct val="0"/>
      </a:spcBef>
      <a:spcAft>
        <a:spcPct val="0"/>
      </a:spcAft>
      <a:buFont typeface="Arial" pitchFamily="34" charset="0"/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buFont typeface="Arial" pitchFamily="34" charset="0"/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buFont typeface="Arial" pitchFamily="34" charset="0"/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buFont typeface="Arial" pitchFamily="34" charset="0"/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buFont typeface="Arial" pitchFamily="34" charset="0"/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 snapToGrid="0">
      <p:cViewPr>
        <p:scale>
          <a:sx n="80" d="100"/>
          <a:sy n="80" d="100"/>
        </p:scale>
        <p:origin x="-1674" y="-612"/>
      </p:cViewPr>
      <p:guideLst>
        <p:guide orient="horz" pos="1620"/>
        <p:guide pos="29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62D66714-3268-4423-95EA-FD2F05AEDF18}" type="datetime1">
              <a:rPr lang="zh-CN" altLang="en-US"/>
              <a:pPr>
                <a:defRPr/>
              </a:pPr>
              <a:t>2017/2/14</a:t>
            </a:fld>
            <a:endParaRPr lang="en-US" altLang="zh-CN" sz="1200"/>
          </a:p>
        </p:txBody>
      </p:sp>
      <p:sp>
        <p:nvSpPr>
          <p:cNvPr id="29700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单击此处编辑母版文本样式</a:t>
            </a:r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第二级</a:t>
            </a:r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第三级</a:t>
            </a:r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第四级</a:t>
            </a:r>
          </a:p>
          <a:p>
            <a:pPr defTabSz="0">
              <a:spcBef>
                <a:spcPct val="30000"/>
              </a:spcBef>
              <a:buFontTx/>
              <a:buNone/>
              <a:defRPr/>
            </a:pPr>
            <a:r>
              <a:rPr lang="zh-CN" altLang="en-US" sz="120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0D634EF-A60B-44D8-8E81-46D4580B655C}" type="slidenum">
              <a:rPr lang="zh-CN" altLang="en-US"/>
              <a:pPr>
                <a:defRPr/>
              </a:pPr>
              <a:t>‹#›</a:t>
            </a:fld>
            <a:endParaRPr lang="en-US" altLang="zh-CN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1B07-489E-44B3-B337-5228F3C5E88C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864AA-2C6E-4429-8F42-CE6E023B2D9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E289B-E8B7-4EE5-859E-E311AB96E99B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E0ADB-D439-4FA4-B061-9FB4BCBD783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CE9E2-A968-4AC9-9FC3-891E993D138F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610F0-B721-41EB-A320-120B76783BC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DC156-0309-46F6-88D4-2CBBE2791D9A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B4908-7C77-43E9-8358-CED3CDA7D11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2DD7-308D-485C-AF84-55A07556AB37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80DE6-59F2-4401-A19E-62EAB770845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B5A0C-C76F-4619-BEC9-B6789AC6BCB4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A3B90-8BB6-4CC4-8C7D-476993E4A68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5D037-FA53-49A9-A5AE-9F348F4CC577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1345A-62ED-4B35-AC59-3FAF602BACA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92AFB-AD73-4BE4-85EC-E791FAE6CBC6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5F3D7-22FB-4DE1-BFAA-82556BC0A74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4EC1D-4C4A-430A-8615-64AD9DEF24D6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A6381-419F-42A7-A028-1FF244AF2AF6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37562-4E4D-420E-97AB-6CCA5ACAB6A5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F41DC-3820-4BE6-8050-B6A80623D8CE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7187-420F-468D-8FB7-667702B6730D}" type="datetime1">
              <a:rPr lang="en-US" altLang="zh-CN" smtClean="0"/>
              <a:pPr>
                <a:defRPr/>
              </a:pPr>
              <a:t>2/14/2017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F9567-D46A-43C8-BED8-3A47A51CDE0D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>
                <a:sym typeface="Calibri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>
                <a:sym typeface="Calibri" pitchFamily="34" charset="0"/>
              </a:rPr>
              <a:t>单击此处编辑母版文本样式</a:t>
            </a:r>
          </a:p>
          <a:p>
            <a:pPr lvl="1"/>
            <a:r>
              <a:rPr lang="zh-CN" altLang="en-US" smtClean="0">
                <a:sym typeface="Calibri" pitchFamily="34" charset="0"/>
              </a:rPr>
              <a:t>第二级</a:t>
            </a:r>
          </a:p>
          <a:p>
            <a:pPr lvl="2"/>
            <a:r>
              <a:rPr lang="zh-CN" altLang="en-US" smtClean="0">
                <a:sym typeface="Calibri" pitchFamily="34" charset="0"/>
              </a:rPr>
              <a:t>第三级</a:t>
            </a:r>
          </a:p>
          <a:p>
            <a:pPr lvl="3"/>
            <a:r>
              <a:rPr lang="zh-CN" altLang="en-US" smtClean="0">
                <a:sym typeface="Calibri" pitchFamily="34" charset="0"/>
              </a:rPr>
              <a:t>第四级</a:t>
            </a:r>
          </a:p>
          <a:p>
            <a:pPr lvl="4"/>
            <a:r>
              <a:rPr lang="zh-CN" altLang="en-US" smtClean="0">
                <a:sym typeface="Calibri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898989"/>
                </a:solidFill>
                <a:latin typeface="+mn-lt"/>
                <a:sym typeface="Calibri" pitchFamily="34" charset="0"/>
              </a:defRPr>
            </a:lvl1pPr>
          </a:lstStyle>
          <a:p>
            <a:pPr>
              <a:defRPr/>
            </a:pPr>
            <a:fld id="{0541145C-387F-48A9-A080-8D8F2EF66735}" type="datetime1">
              <a:rPr lang="en-US" altLang="zh-CN" smtClean="0"/>
              <a:pPr>
                <a:defRPr/>
              </a:pPr>
              <a:t>2/14/2017</a:t>
            </a:fld>
            <a:endParaRPr lang="zh-CN" altLang="en-US" sz="1800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5124" y="4887913"/>
            <a:ext cx="2428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</a:lstStyle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hf sldNum="0" hdr="0" dt="0"/>
  <p:txStyles>
    <p:titleStyle>
      <a:lvl1pPr marL="912813" indent="-9128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itchFamily="34" charset="0"/>
        </a:defRPr>
      </a:lvl1pPr>
      <a:lvl2pPr marL="912813" indent="-9128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2pPr>
      <a:lvl3pPr marL="912813" indent="-9128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3pPr>
      <a:lvl4pPr marL="912813" indent="-9128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4pPr>
      <a:lvl5pPr marL="912813" indent="-9128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5pPr>
      <a:lvl6pPr marL="1370013" indent="-9128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6pPr>
      <a:lvl7pPr marL="1827213" indent="-9128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7pPr>
      <a:lvl8pPr marL="2284413" indent="-9128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8pPr>
      <a:lvl9pPr marL="2741613" indent="-91281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900">
          <a:solidFill>
            <a:schemeClr val="tx1"/>
          </a:solidFill>
          <a:latin typeface="+mn-lt"/>
          <a:ea typeface="+mn-ea"/>
          <a:sym typeface="Calibri" pitchFamily="34" charset="0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500">
          <a:solidFill>
            <a:schemeClr val="tx1"/>
          </a:solidFill>
          <a:latin typeface="+mn-lt"/>
          <a:ea typeface="+mn-ea"/>
          <a:sym typeface="Calibri" pitchFamily="34" charset="0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>
          <a:solidFill>
            <a:schemeClr val="tx1"/>
          </a:solidFill>
          <a:latin typeface="+mn-lt"/>
          <a:ea typeface="+mn-ea"/>
          <a:sym typeface="Calibri" pitchFamily="34" charset="0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itchFamily="34" charset="0"/>
        </a:defRPr>
      </a:lvl5pPr>
      <a:lvl6pPr marL="25130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02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7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4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pic>
        <p:nvPicPr>
          <p:cNvPr id="3" name="图片 2" descr="图片1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97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4" y="19050"/>
            <a:ext cx="3660655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6.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项目介绍</a:t>
            </a:r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-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竞争情况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5123475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" name="组合 23"/>
          <p:cNvGrpSpPr/>
          <p:nvPr/>
        </p:nvGrpSpPr>
        <p:grpSpPr>
          <a:xfrm>
            <a:off x="5154166" y="3675112"/>
            <a:ext cx="3744417" cy="1192659"/>
            <a:chOff x="4716016" y="3579862"/>
            <a:chExt cx="3744417" cy="1192659"/>
          </a:xfrm>
        </p:grpSpPr>
        <p:grpSp>
          <p:nvGrpSpPr>
            <p:cNvPr id="4" name="组合 47"/>
            <p:cNvGrpSpPr/>
            <p:nvPr/>
          </p:nvGrpSpPr>
          <p:grpSpPr>
            <a:xfrm>
              <a:off x="4716016" y="3579862"/>
              <a:ext cx="3744417" cy="1032282"/>
              <a:chOff x="4427983" y="3579862"/>
              <a:chExt cx="4440333" cy="1224136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4427983" y="3579862"/>
                <a:ext cx="4440333" cy="1224136"/>
              </a:xfrm>
              <a:prstGeom prst="rect">
                <a:avLst/>
              </a:prstGeom>
              <a:solidFill>
                <a:srgbClr val="00000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Freeform 95"/>
              <p:cNvSpPr>
                <a:spLocks noEditPoints="1"/>
              </p:cNvSpPr>
              <p:nvPr/>
            </p:nvSpPr>
            <p:spPr bwMode="auto">
              <a:xfrm>
                <a:off x="4644008" y="3723879"/>
                <a:ext cx="583369" cy="936104"/>
              </a:xfrm>
              <a:custGeom>
                <a:avLst/>
                <a:gdLst>
                  <a:gd name="T0" fmla="*/ 56 w 80"/>
                  <a:gd name="T1" fmla="*/ 104 h 128"/>
                  <a:gd name="T2" fmla="*/ 52 w 80"/>
                  <a:gd name="T3" fmla="*/ 108 h 128"/>
                  <a:gd name="T4" fmla="*/ 28 w 80"/>
                  <a:gd name="T5" fmla="*/ 108 h 128"/>
                  <a:gd name="T6" fmla="*/ 24 w 80"/>
                  <a:gd name="T7" fmla="*/ 104 h 128"/>
                  <a:gd name="T8" fmla="*/ 28 w 80"/>
                  <a:gd name="T9" fmla="*/ 100 h 128"/>
                  <a:gd name="T10" fmla="*/ 52 w 80"/>
                  <a:gd name="T11" fmla="*/ 100 h 128"/>
                  <a:gd name="T12" fmla="*/ 56 w 80"/>
                  <a:gd name="T13" fmla="*/ 104 h 128"/>
                  <a:gd name="T14" fmla="*/ 52 w 80"/>
                  <a:gd name="T15" fmla="*/ 112 h 128"/>
                  <a:gd name="T16" fmla="*/ 28 w 80"/>
                  <a:gd name="T17" fmla="*/ 112 h 128"/>
                  <a:gd name="T18" fmla="*/ 24 w 80"/>
                  <a:gd name="T19" fmla="*/ 116 h 128"/>
                  <a:gd name="T20" fmla="*/ 28 w 80"/>
                  <a:gd name="T21" fmla="*/ 120 h 128"/>
                  <a:gd name="T22" fmla="*/ 36 w 80"/>
                  <a:gd name="T23" fmla="*/ 128 h 128"/>
                  <a:gd name="T24" fmla="*/ 44 w 80"/>
                  <a:gd name="T25" fmla="*/ 128 h 128"/>
                  <a:gd name="T26" fmla="*/ 52 w 80"/>
                  <a:gd name="T27" fmla="*/ 120 h 128"/>
                  <a:gd name="T28" fmla="*/ 56 w 80"/>
                  <a:gd name="T29" fmla="*/ 116 h 128"/>
                  <a:gd name="T30" fmla="*/ 52 w 80"/>
                  <a:gd name="T31" fmla="*/ 112 h 128"/>
                  <a:gd name="T32" fmla="*/ 40 w 80"/>
                  <a:gd name="T33" fmla="*/ 8 h 128"/>
                  <a:gd name="T34" fmla="*/ 72 w 80"/>
                  <a:gd name="T35" fmla="*/ 40 h 128"/>
                  <a:gd name="T36" fmla="*/ 56 w 80"/>
                  <a:gd name="T37" fmla="*/ 68 h 128"/>
                  <a:gd name="T38" fmla="*/ 52 w 80"/>
                  <a:gd name="T39" fmla="*/ 70 h 128"/>
                  <a:gd name="T40" fmla="*/ 52 w 80"/>
                  <a:gd name="T41" fmla="*/ 88 h 128"/>
                  <a:gd name="T42" fmla="*/ 28 w 80"/>
                  <a:gd name="T43" fmla="*/ 88 h 128"/>
                  <a:gd name="T44" fmla="*/ 28 w 80"/>
                  <a:gd name="T45" fmla="*/ 70 h 128"/>
                  <a:gd name="T46" fmla="*/ 24 w 80"/>
                  <a:gd name="T47" fmla="*/ 68 h 128"/>
                  <a:gd name="T48" fmla="*/ 8 w 80"/>
                  <a:gd name="T49" fmla="*/ 40 h 128"/>
                  <a:gd name="T50" fmla="*/ 40 w 80"/>
                  <a:gd name="T51" fmla="*/ 8 h 128"/>
                  <a:gd name="T52" fmla="*/ 40 w 80"/>
                  <a:gd name="T53" fmla="*/ 0 h 128"/>
                  <a:gd name="T54" fmla="*/ 0 w 80"/>
                  <a:gd name="T55" fmla="*/ 40 h 128"/>
                  <a:gd name="T56" fmla="*/ 20 w 80"/>
                  <a:gd name="T57" fmla="*/ 75 h 128"/>
                  <a:gd name="T58" fmla="*/ 20 w 80"/>
                  <a:gd name="T59" fmla="*/ 88 h 128"/>
                  <a:gd name="T60" fmla="*/ 28 w 80"/>
                  <a:gd name="T61" fmla="*/ 96 h 128"/>
                  <a:gd name="T62" fmla="*/ 52 w 80"/>
                  <a:gd name="T63" fmla="*/ 96 h 128"/>
                  <a:gd name="T64" fmla="*/ 60 w 80"/>
                  <a:gd name="T65" fmla="*/ 88 h 128"/>
                  <a:gd name="T66" fmla="*/ 60 w 80"/>
                  <a:gd name="T67" fmla="*/ 75 h 128"/>
                  <a:gd name="T68" fmla="*/ 80 w 80"/>
                  <a:gd name="T69" fmla="*/ 40 h 128"/>
                  <a:gd name="T70" fmla="*/ 40 w 80"/>
                  <a:gd name="T7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0" h="128">
                    <a:moveTo>
                      <a:pt x="56" y="104"/>
                    </a:moveTo>
                    <a:cubicBezTo>
                      <a:pt x="56" y="106"/>
                      <a:pt x="54" y="108"/>
                      <a:pt x="52" y="108"/>
                    </a:cubicBezTo>
                    <a:cubicBezTo>
                      <a:pt x="28" y="108"/>
                      <a:pt x="28" y="108"/>
                      <a:pt x="28" y="108"/>
                    </a:cubicBezTo>
                    <a:cubicBezTo>
                      <a:pt x="26" y="108"/>
                      <a:pt x="24" y="106"/>
                      <a:pt x="24" y="104"/>
                    </a:cubicBezTo>
                    <a:cubicBezTo>
                      <a:pt x="24" y="102"/>
                      <a:pt x="26" y="100"/>
                      <a:pt x="28" y="100"/>
                    </a:cubicBezTo>
                    <a:cubicBezTo>
                      <a:pt x="52" y="100"/>
                      <a:pt x="52" y="100"/>
                      <a:pt x="52" y="100"/>
                    </a:cubicBezTo>
                    <a:cubicBezTo>
                      <a:pt x="54" y="100"/>
                      <a:pt x="56" y="102"/>
                      <a:pt x="56" y="104"/>
                    </a:cubicBezTo>
                    <a:moveTo>
                      <a:pt x="52" y="112"/>
                    </a:moveTo>
                    <a:cubicBezTo>
                      <a:pt x="28" y="112"/>
                      <a:pt x="28" y="112"/>
                      <a:pt x="28" y="112"/>
                    </a:cubicBezTo>
                    <a:cubicBezTo>
                      <a:pt x="26" y="112"/>
                      <a:pt x="24" y="114"/>
                      <a:pt x="24" y="116"/>
                    </a:cubicBezTo>
                    <a:cubicBezTo>
                      <a:pt x="24" y="118"/>
                      <a:pt x="26" y="120"/>
                      <a:pt x="28" y="120"/>
                    </a:cubicBezTo>
                    <a:cubicBezTo>
                      <a:pt x="28" y="125"/>
                      <a:pt x="31" y="128"/>
                      <a:pt x="36" y="128"/>
                    </a:cubicBezTo>
                    <a:cubicBezTo>
                      <a:pt x="44" y="128"/>
                      <a:pt x="44" y="128"/>
                      <a:pt x="44" y="128"/>
                    </a:cubicBezTo>
                    <a:cubicBezTo>
                      <a:pt x="48" y="128"/>
                      <a:pt x="52" y="125"/>
                      <a:pt x="52" y="120"/>
                    </a:cubicBezTo>
                    <a:cubicBezTo>
                      <a:pt x="54" y="120"/>
                      <a:pt x="56" y="118"/>
                      <a:pt x="56" y="116"/>
                    </a:cubicBezTo>
                    <a:cubicBezTo>
                      <a:pt x="56" y="114"/>
                      <a:pt x="54" y="112"/>
                      <a:pt x="52" y="112"/>
                    </a:cubicBezTo>
                    <a:moveTo>
                      <a:pt x="40" y="8"/>
                    </a:moveTo>
                    <a:cubicBezTo>
                      <a:pt x="57" y="8"/>
                      <a:pt x="72" y="23"/>
                      <a:pt x="72" y="40"/>
                    </a:cubicBezTo>
                    <a:cubicBezTo>
                      <a:pt x="72" y="52"/>
                      <a:pt x="66" y="62"/>
                      <a:pt x="56" y="68"/>
                    </a:cubicBezTo>
                    <a:cubicBezTo>
                      <a:pt x="52" y="70"/>
                      <a:pt x="52" y="70"/>
                      <a:pt x="52" y="70"/>
                    </a:cubicBezTo>
                    <a:cubicBezTo>
                      <a:pt x="52" y="88"/>
                      <a:pt x="52" y="88"/>
                      <a:pt x="52" y="88"/>
                    </a:cubicBezTo>
                    <a:cubicBezTo>
                      <a:pt x="28" y="88"/>
                      <a:pt x="28" y="88"/>
                      <a:pt x="28" y="88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14" y="62"/>
                      <a:pt x="8" y="52"/>
                      <a:pt x="8" y="40"/>
                    </a:cubicBezTo>
                    <a:cubicBezTo>
                      <a:pt x="8" y="23"/>
                      <a:pt x="22" y="8"/>
                      <a:pt x="40" y="8"/>
                    </a:cubicBezTo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55"/>
                      <a:pt x="8" y="68"/>
                      <a:pt x="20" y="75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0" y="93"/>
                      <a:pt x="23" y="96"/>
                      <a:pt x="28" y="96"/>
                    </a:cubicBezTo>
                    <a:cubicBezTo>
                      <a:pt x="52" y="96"/>
                      <a:pt x="52" y="96"/>
                      <a:pt x="52" y="96"/>
                    </a:cubicBezTo>
                    <a:cubicBezTo>
                      <a:pt x="56" y="96"/>
                      <a:pt x="60" y="93"/>
                      <a:pt x="60" y="88"/>
                    </a:cubicBezTo>
                    <a:cubicBezTo>
                      <a:pt x="60" y="75"/>
                      <a:pt x="60" y="75"/>
                      <a:pt x="60" y="75"/>
                    </a:cubicBezTo>
                    <a:cubicBezTo>
                      <a:pt x="72" y="68"/>
                      <a:pt x="80" y="55"/>
                      <a:pt x="80" y="40"/>
                    </a:cubicBezTo>
                    <a:cubicBezTo>
                      <a:pt x="80" y="18"/>
                      <a:pt x="62" y="0"/>
                      <a:pt x="40" y="0"/>
                    </a:cubicBezTo>
                  </a:path>
                </a:pathLst>
              </a:custGeom>
              <a:solidFill>
                <a:schemeClr val="bg1"/>
              </a:solidFill>
              <a:ln>
                <a:solidFill>
                  <a:srgbClr val="FFC000"/>
                </a:solidFill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5436096" y="3723878"/>
                <a:ext cx="0" cy="1008112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5652120" y="3695303"/>
              <a:ext cx="280607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zh-CN" altLang="en-US" sz="16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最好进行数据比较；</a:t>
              </a:r>
              <a:endParaRPr lang="en-US" altLang="zh-CN" sz="16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Arial" charset="0"/>
              </a:endParaRPr>
            </a:p>
            <a:p>
              <a:pPr>
                <a:spcAft>
                  <a:spcPts val="600"/>
                </a:spcAft>
              </a:pPr>
              <a:r>
                <a:rPr lang="en-US" altLang="zh-CN" sz="12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P.S.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 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: 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处在一个全新的市场而无竞争对手的，请对项目做</a:t>
              </a:r>
              <a:r>
                <a:rPr lang="en-US" altLang="zh-CN" sz="12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SWOT</a:t>
              </a:r>
              <a:r>
                <a:rPr lang="zh-CN" altLang="en-US" sz="12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分析</a:t>
              </a:r>
              <a:endParaRPr lang="zh-CN" altLang="en-US" sz="12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5166948" y="1601744"/>
            <a:ext cx="2808312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让投资人知道项目在与谁竞争，为何你的解决方案更优</a:t>
            </a:r>
          </a:p>
        </p:txBody>
      </p:sp>
      <p:grpSp>
        <p:nvGrpSpPr>
          <p:cNvPr id="5" name="组合 36"/>
          <p:cNvGrpSpPr>
            <a:grpSpLocks/>
          </p:cNvGrpSpPr>
          <p:nvPr/>
        </p:nvGrpSpPr>
        <p:grpSpPr bwMode="auto">
          <a:xfrm>
            <a:off x="798637" y="3453358"/>
            <a:ext cx="4189412" cy="752514"/>
            <a:chOff x="59063" y="0"/>
            <a:chExt cx="4189726" cy="752404"/>
          </a:xfrm>
        </p:grpSpPr>
        <p:sp>
          <p:nvSpPr>
            <p:cNvPr id="30" name="TextBox 6"/>
            <p:cNvSpPr>
              <a:spLocks noChangeArrowheads="1"/>
            </p:cNvSpPr>
            <p:nvPr/>
          </p:nvSpPr>
          <p:spPr bwMode="auto">
            <a:xfrm>
              <a:off x="59063" y="0"/>
              <a:ext cx="4189726" cy="752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indent="179388" algn="just">
                <a:lnSpc>
                  <a:spcPct val="130000"/>
                </a:lnSpc>
                <a:buSzPct val="100000"/>
                <a:buFont typeface="Wingdings" pitchFamily="2" charset="2"/>
                <a:buChar char="u"/>
              </a:pPr>
              <a:r>
                <a:rPr lang="zh-CN" altLang="en-US" sz="1700" b="1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rPr>
                <a:t>竞争</a:t>
              </a:r>
              <a:r>
                <a:rPr lang="zh-CN" altLang="en-US" sz="1700" b="1" dirty="0" smtClean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rPr>
                <a:t>对手的资本运作情况</a:t>
              </a:r>
              <a:endParaRPr lang="en-US" sz="1700" b="1" dirty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endParaRPr>
            </a:p>
            <a:p>
              <a:pPr indent="179388" algn="just">
                <a:lnSpc>
                  <a:spcPct val="130000"/>
                </a:lnSpc>
                <a:buSzPct val="100000"/>
                <a:buFont typeface="Times New Roman" pitchFamily="18" charset="0"/>
                <a:buNone/>
              </a:pPr>
              <a:endParaRPr lang="en-US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直接连接符 45"/>
            <p:cNvSpPr>
              <a:spLocks noChangeShapeType="1"/>
            </p:cNvSpPr>
            <p:nvPr/>
          </p:nvSpPr>
          <p:spPr bwMode="auto">
            <a:xfrm>
              <a:off x="63117" y="460178"/>
              <a:ext cx="4041645" cy="4196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6" name="组合 41"/>
          <p:cNvGrpSpPr/>
          <p:nvPr/>
        </p:nvGrpSpPr>
        <p:grpSpPr>
          <a:xfrm>
            <a:off x="811585" y="893465"/>
            <a:ext cx="4132262" cy="1089025"/>
            <a:chOff x="395536" y="1203598"/>
            <a:chExt cx="4132262" cy="1089025"/>
          </a:xfrm>
        </p:grpSpPr>
        <p:grpSp>
          <p:nvGrpSpPr>
            <p:cNvPr id="7" name="组合 38"/>
            <p:cNvGrpSpPr>
              <a:grpSpLocks/>
            </p:cNvGrpSpPr>
            <p:nvPr/>
          </p:nvGrpSpPr>
          <p:grpSpPr bwMode="auto">
            <a:xfrm>
              <a:off x="395536" y="1203598"/>
              <a:ext cx="4132262" cy="460371"/>
              <a:chOff x="1" y="0"/>
              <a:chExt cx="4132262" cy="460177"/>
            </a:xfrm>
          </p:grpSpPr>
          <p:sp>
            <p:nvSpPr>
              <p:cNvPr id="45" name="TextBox 6"/>
              <p:cNvSpPr>
                <a:spLocks noChangeArrowheads="1"/>
              </p:cNvSpPr>
              <p:nvPr/>
            </p:nvSpPr>
            <p:spPr bwMode="auto">
              <a:xfrm>
                <a:off x="26932" y="0"/>
                <a:ext cx="4105331" cy="398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sz="1700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竞争格局及竞争对手</a:t>
                </a:r>
                <a:endParaRPr lang="zh-CN" altLang="en-US" sz="17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" name="直接连接符 45"/>
              <p:cNvSpPr>
                <a:spLocks noChangeShapeType="1"/>
              </p:cNvSpPr>
              <p:nvPr/>
            </p:nvSpPr>
            <p:spPr bwMode="auto">
              <a:xfrm flipV="1">
                <a:off x="1" y="431865"/>
                <a:ext cx="4032448" cy="28312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" name="矩形 41"/>
            <p:cNvSpPr>
              <a:spLocks noChangeArrowheads="1"/>
            </p:cNvSpPr>
            <p:nvPr/>
          </p:nvSpPr>
          <p:spPr bwMode="auto">
            <a:xfrm>
              <a:off x="467544" y="1708423"/>
              <a:ext cx="3744416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buSzPct val="100000"/>
                <a:buFont typeface="Times New Roman" pitchFamily="18" charset="0"/>
                <a:buNone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目前细分市场竞争对手数量、垄断情况；国际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国内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区域竞争对手；</a:t>
              </a:r>
            </a:p>
          </p:txBody>
        </p:sp>
      </p:grpSp>
      <p:grpSp>
        <p:nvGrpSpPr>
          <p:cNvPr id="8" name="组合 50"/>
          <p:cNvGrpSpPr/>
          <p:nvPr/>
        </p:nvGrpSpPr>
        <p:grpSpPr>
          <a:xfrm>
            <a:off x="811585" y="2117601"/>
            <a:ext cx="4104456" cy="1128713"/>
            <a:chOff x="393948" y="2597423"/>
            <a:chExt cx="4104456" cy="1128713"/>
          </a:xfrm>
        </p:grpSpPr>
        <p:grpSp>
          <p:nvGrpSpPr>
            <p:cNvPr id="9" name="组合 37"/>
            <p:cNvGrpSpPr>
              <a:grpSpLocks/>
            </p:cNvGrpSpPr>
            <p:nvPr/>
          </p:nvGrpSpPr>
          <p:grpSpPr bwMode="auto">
            <a:xfrm>
              <a:off x="393948" y="2597423"/>
              <a:ext cx="4104456" cy="504056"/>
              <a:chOff x="0" y="0"/>
              <a:chExt cx="4104620" cy="503408"/>
            </a:xfrm>
          </p:grpSpPr>
          <p:sp>
            <p:nvSpPr>
              <p:cNvPr id="58" name="TextBox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733951" cy="3985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sz="1700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公司在竞争中所处地位及优势</a:t>
                </a:r>
                <a:endParaRPr lang="zh-CN" altLang="en-US" sz="1700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" name="直接连接符 45"/>
              <p:cNvSpPr>
                <a:spLocks noChangeShapeType="1"/>
              </p:cNvSpPr>
              <p:nvPr/>
            </p:nvSpPr>
            <p:spPr bwMode="auto">
              <a:xfrm>
                <a:off x="0" y="499419"/>
                <a:ext cx="4104620" cy="3989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7" name="矩形 41"/>
            <p:cNvSpPr>
              <a:spLocks noChangeArrowheads="1"/>
            </p:cNvSpPr>
            <p:nvPr/>
          </p:nvSpPr>
          <p:spPr bwMode="auto">
            <a:xfrm>
              <a:off x="465956" y="3141936"/>
              <a:ext cx="35115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buSzPct val="100000"/>
                <a:buFont typeface="Times New Roman" pitchFamily="18" charset="0"/>
                <a:buNone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项目与竞争对手之间的数据对比：价格、技术、质量、服务链条等方面；</a:t>
              </a:r>
            </a:p>
          </p:txBody>
        </p:sp>
      </p:grpSp>
      <p:sp>
        <p:nvSpPr>
          <p:cNvPr id="47" name="页脚占位符 4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ldLvl="0" autoUpdateAnimBg="0"/>
      <p:bldP spid="44" grpId="1" bldLvl="0" autoUpdateAnimBg="0"/>
      <p:bldP spid="44" grpId="2" bldLvl="0" autoUpdateAnimBg="0"/>
      <p:bldP spid="44" grpId="3" bldLvl="0" autoUpdateAnimBg="0"/>
      <p:bldP spid="57" grpId="0" bldLvl="0" autoUpdateAnimBg="0"/>
      <p:bldP spid="57" grpId="1" bldLvl="0" autoUpdateAnimBg="0"/>
      <p:bldP spid="57" grpId="2" bldLvl="0" autoUpdateAnimBg="0"/>
      <p:bldP spid="57" grpId="3" bldLvl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755546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7.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项目介绍</a:t>
            </a:r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-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营销模式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8282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4848225" y="1512039"/>
            <a:ext cx="283845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让投资人知道项目的销售方式/渠道/策略；公司能将产品</a:t>
            </a:r>
            <a:r>
              <a:rPr lang="en-US" altLang="zh-CN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服务卖出去</a:t>
            </a:r>
            <a:endParaRPr lang="zh-CN" altLang="en-US" b="1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pSp>
        <p:nvGrpSpPr>
          <p:cNvPr id="3" name="组合 23"/>
          <p:cNvGrpSpPr/>
          <p:nvPr/>
        </p:nvGrpSpPr>
        <p:grpSpPr>
          <a:xfrm>
            <a:off x="681143" y="1498104"/>
            <a:ext cx="4015823" cy="1709738"/>
            <a:chOff x="700193" y="1707654"/>
            <a:chExt cx="4015823" cy="1709738"/>
          </a:xfrm>
        </p:grpSpPr>
        <p:grpSp>
          <p:nvGrpSpPr>
            <p:cNvPr id="4" name="组合 66"/>
            <p:cNvGrpSpPr>
              <a:grpSpLocks/>
            </p:cNvGrpSpPr>
            <p:nvPr/>
          </p:nvGrpSpPr>
          <p:grpSpPr bwMode="auto">
            <a:xfrm>
              <a:off x="779456" y="1707654"/>
              <a:ext cx="3486523" cy="1709738"/>
              <a:chOff x="23365" y="0"/>
              <a:chExt cx="3646078" cy="953520"/>
            </a:xfrm>
          </p:grpSpPr>
          <p:sp>
            <p:nvSpPr>
              <p:cNvPr id="27" name="TextBox 6"/>
              <p:cNvSpPr>
                <a:spLocks noChangeArrowheads="1"/>
              </p:cNvSpPr>
              <p:nvPr/>
            </p:nvSpPr>
            <p:spPr bwMode="auto">
              <a:xfrm>
                <a:off x="23365" y="0"/>
                <a:ext cx="3456384" cy="2425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产品</a:t>
                </a:r>
                <a:r>
                  <a:rPr lang="en-US" altLang="zh-CN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/</a:t>
                </a: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项目销售策略：</a:t>
                </a:r>
              </a:p>
            </p:txBody>
          </p:sp>
          <p:sp>
            <p:nvSpPr>
              <p:cNvPr id="28" name="TextBox 6"/>
              <p:cNvSpPr>
                <a:spLocks noChangeArrowheads="1"/>
              </p:cNvSpPr>
              <p:nvPr/>
            </p:nvSpPr>
            <p:spPr bwMode="auto">
              <a:xfrm>
                <a:off x="23367" y="272640"/>
                <a:ext cx="3646076" cy="6808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ts val="2200"/>
                  </a:lnSpc>
                  <a:buSzPct val="100000"/>
                  <a:buFont typeface="Wingdings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制造型企业：直销、分销、捆绑销售、渠道；销售人员数量、区域；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endParaRPr>
              </a:p>
              <a:p>
                <a:pPr indent="179388" algn="just">
                  <a:lnSpc>
                    <a:spcPts val="2200"/>
                  </a:lnSpc>
                  <a:buSzPct val="100000"/>
                  <a:buFont typeface="Wingdings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互联网企业：广告投入、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SEO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、点击量、转化策略、体验店等；</a:t>
                </a:r>
              </a:p>
            </p:txBody>
          </p:sp>
        </p:grpSp>
        <p:sp>
          <p:nvSpPr>
            <p:cNvPr id="26" name="直接连接符 45"/>
            <p:cNvSpPr>
              <a:spLocks noChangeShapeType="1"/>
            </p:cNvSpPr>
            <p:nvPr/>
          </p:nvSpPr>
          <p:spPr bwMode="auto">
            <a:xfrm>
              <a:off x="700193" y="2139702"/>
              <a:ext cx="4015823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" name="组合 23"/>
          <p:cNvGrpSpPr/>
          <p:nvPr/>
        </p:nvGrpSpPr>
        <p:grpSpPr>
          <a:xfrm>
            <a:off x="5154166" y="3675112"/>
            <a:ext cx="3744417" cy="1032282"/>
            <a:chOff x="4716016" y="3579862"/>
            <a:chExt cx="3744417" cy="1032282"/>
          </a:xfrm>
        </p:grpSpPr>
        <p:grpSp>
          <p:nvGrpSpPr>
            <p:cNvPr id="6" name="组合 47"/>
            <p:cNvGrpSpPr/>
            <p:nvPr/>
          </p:nvGrpSpPr>
          <p:grpSpPr>
            <a:xfrm>
              <a:off x="4716016" y="3579862"/>
              <a:ext cx="3744417" cy="1032282"/>
              <a:chOff x="4427983" y="3579862"/>
              <a:chExt cx="4440333" cy="1224136"/>
            </a:xfrm>
          </p:grpSpPr>
          <p:sp>
            <p:nvSpPr>
              <p:cNvPr id="40" name="矩形 39"/>
              <p:cNvSpPr/>
              <p:nvPr/>
            </p:nvSpPr>
            <p:spPr>
              <a:xfrm>
                <a:off x="4427983" y="3579862"/>
                <a:ext cx="4440333" cy="1224136"/>
              </a:xfrm>
              <a:prstGeom prst="rect">
                <a:avLst/>
              </a:prstGeom>
              <a:solidFill>
                <a:srgbClr val="00000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1" name="Freeform 95"/>
              <p:cNvSpPr>
                <a:spLocks noEditPoints="1"/>
              </p:cNvSpPr>
              <p:nvPr/>
            </p:nvSpPr>
            <p:spPr bwMode="auto">
              <a:xfrm>
                <a:off x="4644008" y="3723879"/>
                <a:ext cx="583369" cy="936104"/>
              </a:xfrm>
              <a:custGeom>
                <a:avLst/>
                <a:gdLst>
                  <a:gd name="T0" fmla="*/ 56 w 80"/>
                  <a:gd name="T1" fmla="*/ 104 h 128"/>
                  <a:gd name="T2" fmla="*/ 52 w 80"/>
                  <a:gd name="T3" fmla="*/ 108 h 128"/>
                  <a:gd name="T4" fmla="*/ 28 w 80"/>
                  <a:gd name="T5" fmla="*/ 108 h 128"/>
                  <a:gd name="T6" fmla="*/ 24 w 80"/>
                  <a:gd name="T7" fmla="*/ 104 h 128"/>
                  <a:gd name="T8" fmla="*/ 28 w 80"/>
                  <a:gd name="T9" fmla="*/ 100 h 128"/>
                  <a:gd name="T10" fmla="*/ 52 w 80"/>
                  <a:gd name="T11" fmla="*/ 100 h 128"/>
                  <a:gd name="T12" fmla="*/ 56 w 80"/>
                  <a:gd name="T13" fmla="*/ 104 h 128"/>
                  <a:gd name="T14" fmla="*/ 52 w 80"/>
                  <a:gd name="T15" fmla="*/ 112 h 128"/>
                  <a:gd name="T16" fmla="*/ 28 w 80"/>
                  <a:gd name="T17" fmla="*/ 112 h 128"/>
                  <a:gd name="T18" fmla="*/ 24 w 80"/>
                  <a:gd name="T19" fmla="*/ 116 h 128"/>
                  <a:gd name="T20" fmla="*/ 28 w 80"/>
                  <a:gd name="T21" fmla="*/ 120 h 128"/>
                  <a:gd name="T22" fmla="*/ 36 w 80"/>
                  <a:gd name="T23" fmla="*/ 128 h 128"/>
                  <a:gd name="T24" fmla="*/ 44 w 80"/>
                  <a:gd name="T25" fmla="*/ 128 h 128"/>
                  <a:gd name="T26" fmla="*/ 52 w 80"/>
                  <a:gd name="T27" fmla="*/ 120 h 128"/>
                  <a:gd name="T28" fmla="*/ 56 w 80"/>
                  <a:gd name="T29" fmla="*/ 116 h 128"/>
                  <a:gd name="T30" fmla="*/ 52 w 80"/>
                  <a:gd name="T31" fmla="*/ 112 h 128"/>
                  <a:gd name="T32" fmla="*/ 40 w 80"/>
                  <a:gd name="T33" fmla="*/ 8 h 128"/>
                  <a:gd name="T34" fmla="*/ 72 w 80"/>
                  <a:gd name="T35" fmla="*/ 40 h 128"/>
                  <a:gd name="T36" fmla="*/ 56 w 80"/>
                  <a:gd name="T37" fmla="*/ 68 h 128"/>
                  <a:gd name="T38" fmla="*/ 52 w 80"/>
                  <a:gd name="T39" fmla="*/ 70 h 128"/>
                  <a:gd name="T40" fmla="*/ 52 w 80"/>
                  <a:gd name="T41" fmla="*/ 88 h 128"/>
                  <a:gd name="T42" fmla="*/ 28 w 80"/>
                  <a:gd name="T43" fmla="*/ 88 h 128"/>
                  <a:gd name="T44" fmla="*/ 28 w 80"/>
                  <a:gd name="T45" fmla="*/ 70 h 128"/>
                  <a:gd name="T46" fmla="*/ 24 w 80"/>
                  <a:gd name="T47" fmla="*/ 68 h 128"/>
                  <a:gd name="T48" fmla="*/ 8 w 80"/>
                  <a:gd name="T49" fmla="*/ 40 h 128"/>
                  <a:gd name="T50" fmla="*/ 40 w 80"/>
                  <a:gd name="T51" fmla="*/ 8 h 128"/>
                  <a:gd name="T52" fmla="*/ 40 w 80"/>
                  <a:gd name="T53" fmla="*/ 0 h 128"/>
                  <a:gd name="T54" fmla="*/ 0 w 80"/>
                  <a:gd name="T55" fmla="*/ 40 h 128"/>
                  <a:gd name="T56" fmla="*/ 20 w 80"/>
                  <a:gd name="T57" fmla="*/ 75 h 128"/>
                  <a:gd name="T58" fmla="*/ 20 w 80"/>
                  <a:gd name="T59" fmla="*/ 88 h 128"/>
                  <a:gd name="T60" fmla="*/ 28 w 80"/>
                  <a:gd name="T61" fmla="*/ 96 h 128"/>
                  <a:gd name="T62" fmla="*/ 52 w 80"/>
                  <a:gd name="T63" fmla="*/ 96 h 128"/>
                  <a:gd name="T64" fmla="*/ 60 w 80"/>
                  <a:gd name="T65" fmla="*/ 88 h 128"/>
                  <a:gd name="T66" fmla="*/ 60 w 80"/>
                  <a:gd name="T67" fmla="*/ 75 h 128"/>
                  <a:gd name="T68" fmla="*/ 80 w 80"/>
                  <a:gd name="T69" fmla="*/ 40 h 128"/>
                  <a:gd name="T70" fmla="*/ 40 w 80"/>
                  <a:gd name="T7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0" h="128">
                    <a:moveTo>
                      <a:pt x="56" y="104"/>
                    </a:moveTo>
                    <a:cubicBezTo>
                      <a:pt x="56" y="106"/>
                      <a:pt x="54" y="108"/>
                      <a:pt x="52" y="108"/>
                    </a:cubicBezTo>
                    <a:cubicBezTo>
                      <a:pt x="28" y="108"/>
                      <a:pt x="28" y="108"/>
                      <a:pt x="28" y="108"/>
                    </a:cubicBezTo>
                    <a:cubicBezTo>
                      <a:pt x="26" y="108"/>
                      <a:pt x="24" y="106"/>
                      <a:pt x="24" y="104"/>
                    </a:cubicBezTo>
                    <a:cubicBezTo>
                      <a:pt x="24" y="102"/>
                      <a:pt x="26" y="100"/>
                      <a:pt x="28" y="100"/>
                    </a:cubicBezTo>
                    <a:cubicBezTo>
                      <a:pt x="52" y="100"/>
                      <a:pt x="52" y="100"/>
                      <a:pt x="52" y="100"/>
                    </a:cubicBezTo>
                    <a:cubicBezTo>
                      <a:pt x="54" y="100"/>
                      <a:pt x="56" y="102"/>
                      <a:pt x="56" y="104"/>
                    </a:cubicBezTo>
                    <a:moveTo>
                      <a:pt x="52" y="112"/>
                    </a:moveTo>
                    <a:cubicBezTo>
                      <a:pt x="28" y="112"/>
                      <a:pt x="28" y="112"/>
                      <a:pt x="28" y="112"/>
                    </a:cubicBezTo>
                    <a:cubicBezTo>
                      <a:pt x="26" y="112"/>
                      <a:pt x="24" y="114"/>
                      <a:pt x="24" y="116"/>
                    </a:cubicBezTo>
                    <a:cubicBezTo>
                      <a:pt x="24" y="118"/>
                      <a:pt x="26" y="120"/>
                      <a:pt x="28" y="120"/>
                    </a:cubicBezTo>
                    <a:cubicBezTo>
                      <a:pt x="28" y="125"/>
                      <a:pt x="31" y="128"/>
                      <a:pt x="36" y="128"/>
                    </a:cubicBezTo>
                    <a:cubicBezTo>
                      <a:pt x="44" y="128"/>
                      <a:pt x="44" y="128"/>
                      <a:pt x="44" y="128"/>
                    </a:cubicBezTo>
                    <a:cubicBezTo>
                      <a:pt x="48" y="128"/>
                      <a:pt x="52" y="125"/>
                      <a:pt x="52" y="120"/>
                    </a:cubicBezTo>
                    <a:cubicBezTo>
                      <a:pt x="54" y="120"/>
                      <a:pt x="56" y="118"/>
                      <a:pt x="56" y="116"/>
                    </a:cubicBezTo>
                    <a:cubicBezTo>
                      <a:pt x="56" y="114"/>
                      <a:pt x="54" y="112"/>
                      <a:pt x="52" y="112"/>
                    </a:cubicBezTo>
                    <a:moveTo>
                      <a:pt x="40" y="8"/>
                    </a:moveTo>
                    <a:cubicBezTo>
                      <a:pt x="57" y="8"/>
                      <a:pt x="72" y="23"/>
                      <a:pt x="72" y="40"/>
                    </a:cubicBezTo>
                    <a:cubicBezTo>
                      <a:pt x="72" y="52"/>
                      <a:pt x="66" y="62"/>
                      <a:pt x="56" y="68"/>
                    </a:cubicBezTo>
                    <a:cubicBezTo>
                      <a:pt x="52" y="70"/>
                      <a:pt x="52" y="70"/>
                      <a:pt x="52" y="70"/>
                    </a:cubicBezTo>
                    <a:cubicBezTo>
                      <a:pt x="52" y="88"/>
                      <a:pt x="52" y="88"/>
                      <a:pt x="52" y="88"/>
                    </a:cubicBezTo>
                    <a:cubicBezTo>
                      <a:pt x="28" y="88"/>
                      <a:pt x="28" y="88"/>
                      <a:pt x="28" y="88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14" y="62"/>
                      <a:pt x="8" y="52"/>
                      <a:pt x="8" y="40"/>
                    </a:cubicBezTo>
                    <a:cubicBezTo>
                      <a:pt x="8" y="23"/>
                      <a:pt x="22" y="8"/>
                      <a:pt x="40" y="8"/>
                    </a:cubicBezTo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55"/>
                      <a:pt x="8" y="68"/>
                      <a:pt x="20" y="75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0" y="93"/>
                      <a:pt x="23" y="96"/>
                      <a:pt x="28" y="96"/>
                    </a:cubicBezTo>
                    <a:cubicBezTo>
                      <a:pt x="52" y="96"/>
                      <a:pt x="52" y="96"/>
                      <a:pt x="52" y="96"/>
                    </a:cubicBezTo>
                    <a:cubicBezTo>
                      <a:pt x="56" y="96"/>
                      <a:pt x="60" y="93"/>
                      <a:pt x="60" y="88"/>
                    </a:cubicBezTo>
                    <a:cubicBezTo>
                      <a:pt x="60" y="75"/>
                      <a:pt x="60" y="75"/>
                      <a:pt x="60" y="75"/>
                    </a:cubicBezTo>
                    <a:cubicBezTo>
                      <a:pt x="72" y="68"/>
                      <a:pt x="80" y="55"/>
                      <a:pt x="80" y="40"/>
                    </a:cubicBezTo>
                    <a:cubicBezTo>
                      <a:pt x="80" y="18"/>
                      <a:pt x="62" y="0"/>
                      <a:pt x="40" y="0"/>
                    </a:cubicBezTo>
                  </a:path>
                </a:pathLst>
              </a:custGeom>
              <a:solidFill>
                <a:schemeClr val="bg1"/>
              </a:solidFill>
              <a:ln>
                <a:solidFill>
                  <a:srgbClr val="FFC000"/>
                </a:solidFill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cxnSp>
            <p:nvCxnSpPr>
              <p:cNvPr id="42" name="直接连接符 41"/>
              <p:cNvCxnSpPr/>
              <p:nvPr/>
            </p:nvCxnSpPr>
            <p:spPr>
              <a:xfrm>
                <a:off x="5436096" y="3723878"/>
                <a:ext cx="0" cy="1008112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5652120" y="3876278"/>
              <a:ext cx="28060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如何实现精准营销</a:t>
              </a:r>
            </a:p>
          </p:txBody>
        </p:sp>
      </p:grpSp>
      <p:sp>
        <p:nvSpPr>
          <p:cNvPr id="23" name="页脚占位符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643402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8.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项目介绍</a:t>
            </a:r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-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客户情况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5142525" y="15926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5124450" y="1745605"/>
            <a:ext cx="294322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.5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让投资人看到客户情况，以及客户对公司的认可</a:t>
            </a:r>
          </a:p>
        </p:txBody>
      </p:sp>
      <p:grpSp>
        <p:nvGrpSpPr>
          <p:cNvPr id="3" name="组合 30"/>
          <p:cNvGrpSpPr/>
          <p:nvPr/>
        </p:nvGrpSpPr>
        <p:grpSpPr>
          <a:xfrm>
            <a:off x="1122716" y="2980556"/>
            <a:ext cx="3799799" cy="1197575"/>
            <a:chOff x="1122716" y="3075806"/>
            <a:chExt cx="3799799" cy="1197575"/>
          </a:xfrm>
        </p:grpSpPr>
        <p:grpSp>
          <p:nvGrpSpPr>
            <p:cNvPr id="4" name="组合 18"/>
            <p:cNvGrpSpPr/>
            <p:nvPr/>
          </p:nvGrpSpPr>
          <p:grpSpPr>
            <a:xfrm>
              <a:off x="1131762" y="3075806"/>
              <a:ext cx="3148014" cy="1197575"/>
              <a:chOff x="704849" y="3965575"/>
              <a:chExt cx="3148014" cy="1197575"/>
            </a:xfrm>
          </p:grpSpPr>
          <p:grpSp>
            <p:nvGrpSpPr>
              <p:cNvPr id="5" name="组合 66"/>
              <p:cNvGrpSpPr>
                <a:grpSpLocks/>
              </p:cNvGrpSpPr>
              <p:nvPr/>
            </p:nvGrpSpPr>
            <p:grpSpPr bwMode="auto">
              <a:xfrm>
                <a:off x="749300" y="3965575"/>
                <a:ext cx="3103563" cy="875326"/>
                <a:chOff x="0" y="0"/>
                <a:chExt cx="3749498" cy="488223"/>
              </a:xfrm>
            </p:grpSpPr>
            <p:sp>
              <p:nvSpPr>
                <p:cNvPr id="23" name="TextBox 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456385" cy="2425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indent="179388" algn="just">
                    <a:lnSpc>
                      <a:spcPct val="130000"/>
                    </a:lnSpc>
                    <a:buSzPct val="100000"/>
                    <a:buFont typeface="Wingdings" pitchFamily="2" charset="2"/>
                    <a:buChar char="u"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成功案例</a:t>
                  </a:r>
                </a:p>
              </p:txBody>
            </p:sp>
            <p:sp>
              <p:nvSpPr>
                <p:cNvPr id="24" name="TextBox 6"/>
                <p:cNvSpPr>
                  <a:spLocks noChangeArrowheads="1"/>
                </p:cNvSpPr>
                <p:nvPr/>
              </p:nvSpPr>
              <p:spPr bwMode="auto">
                <a:xfrm>
                  <a:off x="149099" y="272639"/>
                  <a:ext cx="3600399" cy="2155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indent="179388" algn="just">
                    <a:lnSpc>
                      <a:spcPct val="130000"/>
                    </a:lnSpc>
                    <a:buSzPct val="100000"/>
                    <a:buFont typeface="Times New Roman" pitchFamily="18" charset="0"/>
                    <a:buNone/>
                  </a:pPr>
                  <a:r>
                    <a:rPr lang="zh-CN" altLang="en-US" sz="160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          </a:t>
                  </a:r>
                  <a:endParaRPr lang="zh-CN" altLang="en-US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22" name="TextBox 6"/>
              <p:cNvSpPr>
                <a:spLocks noChangeArrowheads="1"/>
              </p:cNvSpPr>
              <p:nvPr/>
            </p:nvSpPr>
            <p:spPr bwMode="auto">
              <a:xfrm>
                <a:off x="704849" y="4457700"/>
                <a:ext cx="3003997" cy="705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列举一个最具代表性的案例（体现客户使用前后效果</a:t>
                </a:r>
                <a:r>
                  <a:rPr lang="zh-CN" altLang="en-US" sz="1600" dirty="0" smtClean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）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25" name="直接连接符 45"/>
            <p:cNvSpPr>
              <a:spLocks noChangeShapeType="1"/>
            </p:cNvSpPr>
            <p:nvPr/>
          </p:nvSpPr>
          <p:spPr bwMode="auto">
            <a:xfrm>
              <a:off x="1122716" y="3545954"/>
              <a:ext cx="3799799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组合 29"/>
          <p:cNvGrpSpPr/>
          <p:nvPr/>
        </p:nvGrpSpPr>
        <p:grpSpPr>
          <a:xfrm>
            <a:off x="1103666" y="927100"/>
            <a:ext cx="3799799" cy="2210023"/>
            <a:chOff x="1103666" y="1089025"/>
            <a:chExt cx="3799799" cy="2210023"/>
          </a:xfrm>
        </p:grpSpPr>
        <p:grpSp>
          <p:nvGrpSpPr>
            <p:cNvPr id="7" name="组合 15"/>
            <p:cNvGrpSpPr/>
            <p:nvPr/>
          </p:nvGrpSpPr>
          <p:grpSpPr>
            <a:xfrm>
              <a:off x="1108720" y="1089025"/>
              <a:ext cx="3603104" cy="2210023"/>
              <a:chOff x="749300" y="1089025"/>
              <a:chExt cx="3603104" cy="2210023"/>
            </a:xfrm>
          </p:grpSpPr>
          <p:sp>
            <p:nvSpPr>
              <p:cNvPr id="17" name="TextBox 6"/>
              <p:cNvSpPr>
                <a:spLocks noChangeArrowheads="1"/>
              </p:cNvSpPr>
              <p:nvPr/>
            </p:nvSpPr>
            <p:spPr bwMode="auto">
              <a:xfrm>
                <a:off x="749300" y="1606277"/>
                <a:ext cx="3603104" cy="1692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既往客户及合作情况（客户名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/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数量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/ARPU/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交易金额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/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周期）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意向客户：已签约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/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已达成合作意向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目标客户群体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  <a:p>
                <a:pPr indent="179388" algn="just">
                  <a:lnSpc>
                    <a:spcPct val="130000"/>
                  </a:lnSpc>
                  <a:buSzPct val="100000"/>
                  <a:buFont typeface="Times New Roman" pitchFamily="18" charset="0"/>
                  <a:buNone/>
                </a:pPr>
                <a:endParaRPr lang="zh-CN" altLang="en-US" sz="1600" b="1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endParaRPr>
              </a:p>
            </p:txBody>
          </p:sp>
          <p:sp>
            <p:nvSpPr>
              <p:cNvPr id="18" name="矩形 29"/>
              <p:cNvSpPr>
                <a:spLocks noChangeArrowheads="1"/>
              </p:cNvSpPr>
              <p:nvPr/>
            </p:nvSpPr>
            <p:spPr bwMode="auto">
              <a:xfrm>
                <a:off x="792163" y="1089025"/>
                <a:ext cx="2430462" cy="4349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既有</a:t>
                </a:r>
                <a:r>
                  <a:rPr lang="en-US" altLang="zh-CN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/</a:t>
                </a: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潜在客户</a:t>
                </a:r>
              </a:p>
            </p:txBody>
          </p:sp>
        </p:grpSp>
        <p:sp>
          <p:nvSpPr>
            <p:cNvPr id="29" name="直接连接符 45"/>
            <p:cNvSpPr>
              <a:spLocks noChangeShapeType="1"/>
            </p:cNvSpPr>
            <p:nvPr/>
          </p:nvSpPr>
          <p:spPr bwMode="auto">
            <a:xfrm>
              <a:off x="1103666" y="1555229"/>
              <a:ext cx="3799799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27" name="页脚占位符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9.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公司概况</a:t>
            </a:r>
            <a:endParaRPr lang="zh-CN" altLang="en-US" dirty="0"/>
          </a:p>
        </p:txBody>
      </p:sp>
      <p:grpSp>
        <p:nvGrpSpPr>
          <p:cNvPr id="4" name="组合 32"/>
          <p:cNvGrpSpPr/>
          <p:nvPr/>
        </p:nvGrpSpPr>
        <p:grpSpPr>
          <a:xfrm>
            <a:off x="4752000" y="142118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4788024" y="1556395"/>
            <a:ext cx="28083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 秒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  <a:sym typeface="Arial" charset="0"/>
              </a:rPr>
              <a:t>迅速让投资人了解公司的基本情况</a:t>
            </a:r>
            <a:endParaRPr lang="zh-CN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9632" y="1608065"/>
            <a:ext cx="3312368" cy="1607264"/>
            <a:chOff x="1403648" y="1903340"/>
            <a:chExt cx="3312368" cy="1607264"/>
          </a:xfrm>
        </p:grpSpPr>
        <p:grpSp>
          <p:nvGrpSpPr>
            <p:cNvPr id="20" name="组合 29"/>
            <p:cNvGrpSpPr>
              <a:grpSpLocks/>
            </p:cNvGrpSpPr>
            <p:nvPr/>
          </p:nvGrpSpPr>
          <p:grpSpPr bwMode="auto">
            <a:xfrm>
              <a:off x="1424858" y="1903340"/>
              <a:ext cx="3137368" cy="1607264"/>
              <a:chOff x="637160" y="3032125"/>
              <a:chExt cx="3137367" cy="1607264"/>
            </a:xfrm>
          </p:grpSpPr>
          <p:sp>
            <p:nvSpPr>
              <p:cNvPr id="22" name="TextBox 6"/>
              <p:cNvSpPr>
                <a:spLocks noChangeArrowheads="1"/>
              </p:cNvSpPr>
              <p:nvPr/>
            </p:nvSpPr>
            <p:spPr bwMode="auto">
              <a:xfrm>
                <a:off x="637160" y="3032125"/>
                <a:ext cx="3137367" cy="4349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高度概括公司情况</a:t>
                </a:r>
              </a:p>
            </p:txBody>
          </p:sp>
          <p:sp>
            <p:nvSpPr>
              <p:cNvPr id="23" name="矩形 38"/>
              <p:cNvSpPr>
                <a:spLocks noChangeArrowheads="1"/>
              </p:cNvSpPr>
              <p:nvPr/>
            </p:nvSpPr>
            <p:spPr bwMode="auto">
              <a:xfrm>
                <a:off x="755650" y="3562171"/>
                <a:ext cx="2838450" cy="10772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buSzPct val="100000"/>
                  <a:buFont typeface="Times New Roman" pitchFamily="18" charset="0"/>
                  <a:buNone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涵盖成立时间、历史沿革、主营业务或产品概括、竞争实力（荣誉、资质、技术专利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…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）等内容</a:t>
                </a:r>
              </a:p>
            </p:txBody>
          </p:sp>
        </p:grpSp>
        <p:sp>
          <p:nvSpPr>
            <p:cNvPr id="21" name="直接连接符 45"/>
            <p:cNvSpPr>
              <a:spLocks noChangeShapeType="1"/>
            </p:cNvSpPr>
            <p:nvPr/>
          </p:nvSpPr>
          <p:spPr bwMode="auto">
            <a:xfrm>
              <a:off x="1403648" y="2407394"/>
              <a:ext cx="3312368" cy="2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2" name="组合 23"/>
          <p:cNvGrpSpPr/>
          <p:nvPr/>
        </p:nvGrpSpPr>
        <p:grpSpPr>
          <a:xfrm>
            <a:off x="4716016" y="3579862"/>
            <a:ext cx="3744417" cy="1032282"/>
            <a:chOff x="4716016" y="3579862"/>
            <a:chExt cx="3744417" cy="1032282"/>
          </a:xfrm>
        </p:grpSpPr>
        <p:grpSp>
          <p:nvGrpSpPr>
            <p:cNvPr id="43" name="组合 47"/>
            <p:cNvGrpSpPr/>
            <p:nvPr/>
          </p:nvGrpSpPr>
          <p:grpSpPr>
            <a:xfrm>
              <a:off x="4716016" y="3579862"/>
              <a:ext cx="3744417" cy="1032282"/>
              <a:chOff x="4427983" y="3579862"/>
              <a:chExt cx="4440333" cy="1224136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4427983" y="3579862"/>
                <a:ext cx="4440333" cy="1224136"/>
              </a:xfrm>
              <a:prstGeom prst="rect">
                <a:avLst/>
              </a:prstGeom>
              <a:solidFill>
                <a:srgbClr val="00000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6" name="Freeform 95"/>
              <p:cNvSpPr>
                <a:spLocks noEditPoints="1"/>
              </p:cNvSpPr>
              <p:nvPr/>
            </p:nvSpPr>
            <p:spPr bwMode="auto">
              <a:xfrm>
                <a:off x="4644008" y="3723879"/>
                <a:ext cx="583369" cy="936104"/>
              </a:xfrm>
              <a:custGeom>
                <a:avLst/>
                <a:gdLst>
                  <a:gd name="T0" fmla="*/ 56 w 80"/>
                  <a:gd name="T1" fmla="*/ 104 h 128"/>
                  <a:gd name="T2" fmla="*/ 52 w 80"/>
                  <a:gd name="T3" fmla="*/ 108 h 128"/>
                  <a:gd name="T4" fmla="*/ 28 w 80"/>
                  <a:gd name="T5" fmla="*/ 108 h 128"/>
                  <a:gd name="T6" fmla="*/ 24 w 80"/>
                  <a:gd name="T7" fmla="*/ 104 h 128"/>
                  <a:gd name="T8" fmla="*/ 28 w 80"/>
                  <a:gd name="T9" fmla="*/ 100 h 128"/>
                  <a:gd name="T10" fmla="*/ 52 w 80"/>
                  <a:gd name="T11" fmla="*/ 100 h 128"/>
                  <a:gd name="T12" fmla="*/ 56 w 80"/>
                  <a:gd name="T13" fmla="*/ 104 h 128"/>
                  <a:gd name="T14" fmla="*/ 52 w 80"/>
                  <a:gd name="T15" fmla="*/ 112 h 128"/>
                  <a:gd name="T16" fmla="*/ 28 w 80"/>
                  <a:gd name="T17" fmla="*/ 112 h 128"/>
                  <a:gd name="T18" fmla="*/ 24 w 80"/>
                  <a:gd name="T19" fmla="*/ 116 h 128"/>
                  <a:gd name="T20" fmla="*/ 28 w 80"/>
                  <a:gd name="T21" fmla="*/ 120 h 128"/>
                  <a:gd name="T22" fmla="*/ 36 w 80"/>
                  <a:gd name="T23" fmla="*/ 128 h 128"/>
                  <a:gd name="T24" fmla="*/ 44 w 80"/>
                  <a:gd name="T25" fmla="*/ 128 h 128"/>
                  <a:gd name="T26" fmla="*/ 52 w 80"/>
                  <a:gd name="T27" fmla="*/ 120 h 128"/>
                  <a:gd name="T28" fmla="*/ 56 w 80"/>
                  <a:gd name="T29" fmla="*/ 116 h 128"/>
                  <a:gd name="T30" fmla="*/ 52 w 80"/>
                  <a:gd name="T31" fmla="*/ 112 h 128"/>
                  <a:gd name="T32" fmla="*/ 40 w 80"/>
                  <a:gd name="T33" fmla="*/ 8 h 128"/>
                  <a:gd name="T34" fmla="*/ 72 w 80"/>
                  <a:gd name="T35" fmla="*/ 40 h 128"/>
                  <a:gd name="T36" fmla="*/ 56 w 80"/>
                  <a:gd name="T37" fmla="*/ 68 h 128"/>
                  <a:gd name="T38" fmla="*/ 52 w 80"/>
                  <a:gd name="T39" fmla="*/ 70 h 128"/>
                  <a:gd name="T40" fmla="*/ 52 w 80"/>
                  <a:gd name="T41" fmla="*/ 88 h 128"/>
                  <a:gd name="T42" fmla="*/ 28 w 80"/>
                  <a:gd name="T43" fmla="*/ 88 h 128"/>
                  <a:gd name="T44" fmla="*/ 28 w 80"/>
                  <a:gd name="T45" fmla="*/ 70 h 128"/>
                  <a:gd name="T46" fmla="*/ 24 w 80"/>
                  <a:gd name="T47" fmla="*/ 68 h 128"/>
                  <a:gd name="T48" fmla="*/ 8 w 80"/>
                  <a:gd name="T49" fmla="*/ 40 h 128"/>
                  <a:gd name="T50" fmla="*/ 40 w 80"/>
                  <a:gd name="T51" fmla="*/ 8 h 128"/>
                  <a:gd name="T52" fmla="*/ 40 w 80"/>
                  <a:gd name="T53" fmla="*/ 0 h 128"/>
                  <a:gd name="T54" fmla="*/ 0 w 80"/>
                  <a:gd name="T55" fmla="*/ 40 h 128"/>
                  <a:gd name="T56" fmla="*/ 20 w 80"/>
                  <a:gd name="T57" fmla="*/ 75 h 128"/>
                  <a:gd name="T58" fmla="*/ 20 w 80"/>
                  <a:gd name="T59" fmla="*/ 88 h 128"/>
                  <a:gd name="T60" fmla="*/ 28 w 80"/>
                  <a:gd name="T61" fmla="*/ 96 h 128"/>
                  <a:gd name="T62" fmla="*/ 52 w 80"/>
                  <a:gd name="T63" fmla="*/ 96 h 128"/>
                  <a:gd name="T64" fmla="*/ 60 w 80"/>
                  <a:gd name="T65" fmla="*/ 88 h 128"/>
                  <a:gd name="T66" fmla="*/ 60 w 80"/>
                  <a:gd name="T67" fmla="*/ 75 h 128"/>
                  <a:gd name="T68" fmla="*/ 80 w 80"/>
                  <a:gd name="T69" fmla="*/ 40 h 128"/>
                  <a:gd name="T70" fmla="*/ 40 w 80"/>
                  <a:gd name="T7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0" h="128">
                    <a:moveTo>
                      <a:pt x="56" y="104"/>
                    </a:moveTo>
                    <a:cubicBezTo>
                      <a:pt x="56" y="106"/>
                      <a:pt x="54" y="108"/>
                      <a:pt x="52" y="108"/>
                    </a:cubicBezTo>
                    <a:cubicBezTo>
                      <a:pt x="28" y="108"/>
                      <a:pt x="28" y="108"/>
                      <a:pt x="28" y="108"/>
                    </a:cubicBezTo>
                    <a:cubicBezTo>
                      <a:pt x="26" y="108"/>
                      <a:pt x="24" y="106"/>
                      <a:pt x="24" y="104"/>
                    </a:cubicBezTo>
                    <a:cubicBezTo>
                      <a:pt x="24" y="102"/>
                      <a:pt x="26" y="100"/>
                      <a:pt x="28" y="100"/>
                    </a:cubicBezTo>
                    <a:cubicBezTo>
                      <a:pt x="52" y="100"/>
                      <a:pt x="52" y="100"/>
                      <a:pt x="52" y="100"/>
                    </a:cubicBezTo>
                    <a:cubicBezTo>
                      <a:pt x="54" y="100"/>
                      <a:pt x="56" y="102"/>
                      <a:pt x="56" y="104"/>
                    </a:cubicBezTo>
                    <a:moveTo>
                      <a:pt x="52" y="112"/>
                    </a:moveTo>
                    <a:cubicBezTo>
                      <a:pt x="28" y="112"/>
                      <a:pt x="28" y="112"/>
                      <a:pt x="28" y="112"/>
                    </a:cubicBezTo>
                    <a:cubicBezTo>
                      <a:pt x="26" y="112"/>
                      <a:pt x="24" y="114"/>
                      <a:pt x="24" y="116"/>
                    </a:cubicBezTo>
                    <a:cubicBezTo>
                      <a:pt x="24" y="118"/>
                      <a:pt x="26" y="120"/>
                      <a:pt x="28" y="120"/>
                    </a:cubicBezTo>
                    <a:cubicBezTo>
                      <a:pt x="28" y="125"/>
                      <a:pt x="31" y="128"/>
                      <a:pt x="36" y="128"/>
                    </a:cubicBezTo>
                    <a:cubicBezTo>
                      <a:pt x="44" y="128"/>
                      <a:pt x="44" y="128"/>
                      <a:pt x="44" y="128"/>
                    </a:cubicBezTo>
                    <a:cubicBezTo>
                      <a:pt x="48" y="128"/>
                      <a:pt x="52" y="125"/>
                      <a:pt x="52" y="120"/>
                    </a:cubicBezTo>
                    <a:cubicBezTo>
                      <a:pt x="54" y="120"/>
                      <a:pt x="56" y="118"/>
                      <a:pt x="56" y="116"/>
                    </a:cubicBezTo>
                    <a:cubicBezTo>
                      <a:pt x="56" y="114"/>
                      <a:pt x="54" y="112"/>
                      <a:pt x="52" y="112"/>
                    </a:cubicBezTo>
                    <a:moveTo>
                      <a:pt x="40" y="8"/>
                    </a:moveTo>
                    <a:cubicBezTo>
                      <a:pt x="57" y="8"/>
                      <a:pt x="72" y="23"/>
                      <a:pt x="72" y="40"/>
                    </a:cubicBezTo>
                    <a:cubicBezTo>
                      <a:pt x="72" y="52"/>
                      <a:pt x="66" y="62"/>
                      <a:pt x="56" y="68"/>
                    </a:cubicBezTo>
                    <a:cubicBezTo>
                      <a:pt x="52" y="70"/>
                      <a:pt x="52" y="70"/>
                      <a:pt x="52" y="70"/>
                    </a:cubicBezTo>
                    <a:cubicBezTo>
                      <a:pt x="52" y="88"/>
                      <a:pt x="52" y="88"/>
                      <a:pt x="52" y="88"/>
                    </a:cubicBezTo>
                    <a:cubicBezTo>
                      <a:pt x="28" y="88"/>
                      <a:pt x="28" y="88"/>
                      <a:pt x="28" y="88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14" y="62"/>
                      <a:pt x="8" y="52"/>
                      <a:pt x="8" y="40"/>
                    </a:cubicBezTo>
                    <a:cubicBezTo>
                      <a:pt x="8" y="23"/>
                      <a:pt x="22" y="8"/>
                      <a:pt x="40" y="8"/>
                    </a:cubicBezTo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55"/>
                      <a:pt x="8" y="68"/>
                      <a:pt x="20" y="75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0" y="93"/>
                      <a:pt x="23" y="96"/>
                      <a:pt x="28" y="96"/>
                    </a:cubicBezTo>
                    <a:cubicBezTo>
                      <a:pt x="52" y="96"/>
                      <a:pt x="52" y="96"/>
                      <a:pt x="52" y="96"/>
                    </a:cubicBezTo>
                    <a:cubicBezTo>
                      <a:pt x="56" y="96"/>
                      <a:pt x="60" y="93"/>
                      <a:pt x="60" y="88"/>
                    </a:cubicBezTo>
                    <a:cubicBezTo>
                      <a:pt x="60" y="75"/>
                      <a:pt x="60" y="75"/>
                      <a:pt x="60" y="75"/>
                    </a:cubicBezTo>
                    <a:cubicBezTo>
                      <a:pt x="72" y="68"/>
                      <a:pt x="80" y="55"/>
                      <a:pt x="80" y="40"/>
                    </a:cubicBezTo>
                    <a:cubicBezTo>
                      <a:pt x="80" y="18"/>
                      <a:pt x="62" y="0"/>
                      <a:pt x="40" y="0"/>
                    </a:cubicBezTo>
                  </a:path>
                </a:pathLst>
              </a:custGeom>
              <a:solidFill>
                <a:schemeClr val="bg1"/>
              </a:solidFill>
              <a:ln>
                <a:solidFill>
                  <a:srgbClr val="FFC000"/>
                </a:solidFill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cxnSp>
            <p:nvCxnSpPr>
              <p:cNvPr id="47" name="直接连接符 46"/>
              <p:cNvCxnSpPr/>
              <p:nvPr/>
            </p:nvCxnSpPr>
            <p:spPr>
              <a:xfrm>
                <a:off x="5436096" y="3723878"/>
                <a:ext cx="0" cy="1008112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TextBox 43"/>
            <p:cNvSpPr txBox="1"/>
            <p:nvPr/>
          </p:nvSpPr>
          <p:spPr>
            <a:xfrm>
              <a:off x="5652121" y="3723878"/>
              <a:ext cx="26642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让投资人大概知道公司做什么？公司何时成立？公司有何优势？</a:t>
              </a:r>
            </a:p>
          </p:txBody>
        </p:sp>
      </p:grpSp>
      <p:sp>
        <p:nvSpPr>
          <p:cNvPr id="25" name="页脚占位符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10.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核心团队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8282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4989190" y="1774180"/>
            <a:ext cx="25922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.5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  <a:sym typeface="Arial" charset="0"/>
              </a:rPr>
              <a:t>让投资人相信你们</a:t>
            </a: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能做成事</a:t>
            </a:r>
            <a:endParaRPr lang="zh-CN" altLang="en-US" b="1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1039912" y="1541537"/>
            <a:ext cx="3604096" cy="2036762"/>
            <a:chOff x="827584" y="1831132"/>
            <a:chExt cx="3604096" cy="2036762"/>
          </a:xfrm>
        </p:grpSpPr>
        <p:grpSp>
          <p:nvGrpSpPr>
            <p:cNvPr id="23" name="组合 30"/>
            <p:cNvGrpSpPr/>
            <p:nvPr/>
          </p:nvGrpSpPr>
          <p:grpSpPr>
            <a:xfrm>
              <a:off x="927100" y="1831132"/>
              <a:ext cx="3428876" cy="2036762"/>
              <a:chOff x="927100" y="2586038"/>
              <a:chExt cx="3428876" cy="2036762"/>
            </a:xfrm>
          </p:grpSpPr>
          <p:grpSp>
            <p:nvGrpSpPr>
              <p:cNvPr id="25" name="组合 66"/>
              <p:cNvGrpSpPr>
                <a:grpSpLocks/>
              </p:cNvGrpSpPr>
              <p:nvPr/>
            </p:nvGrpSpPr>
            <p:grpSpPr bwMode="auto">
              <a:xfrm>
                <a:off x="927100" y="2586038"/>
                <a:ext cx="2622550" cy="959802"/>
                <a:chOff x="-597996" y="0"/>
                <a:chExt cx="4221763" cy="496614"/>
              </a:xfrm>
            </p:grpSpPr>
            <p:sp>
              <p:nvSpPr>
                <p:cNvPr id="27" name="TextBox 6"/>
                <p:cNvSpPr>
                  <a:spLocks noChangeArrowheads="1"/>
                </p:cNvSpPr>
                <p:nvPr/>
              </p:nvSpPr>
              <p:spPr bwMode="auto">
                <a:xfrm>
                  <a:off x="-597996" y="0"/>
                  <a:ext cx="3456384" cy="24444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indent="179388" algn="just">
                    <a:lnSpc>
                      <a:spcPct val="130000"/>
                    </a:lnSpc>
                    <a:buSzPct val="100000"/>
                    <a:buFont typeface="Wingdings" pitchFamily="2" charset="2"/>
                    <a:buChar char="u"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图片</a:t>
                  </a:r>
                  <a:r>
                    <a:rPr lang="en-US" altLang="zh-CN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+</a:t>
                  </a: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文字</a:t>
                  </a:r>
                  <a:r>
                    <a:rPr lang="zh-CN" altLang="en-US" b="1" dirty="0" smtClean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描述</a:t>
                  </a:r>
                  <a:endParaRPr lang="zh-CN" altLang="en-US" dirty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28" name="TextBox 6"/>
                <p:cNvSpPr>
                  <a:spLocks noChangeArrowheads="1"/>
                </p:cNvSpPr>
                <p:nvPr/>
              </p:nvSpPr>
              <p:spPr bwMode="auto">
                <a:xfrm>
                  <a:off x="23366" y="272639"/>
                  <a:ext cx="3600401" cy="223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285750" algn="just">
                    <a:lnSpc>
                      <a:spcPct val="130000"/>
                    </a:lnSpc>
                    <a:buSzPct val="100000"/>
                    <a:buFont typeface="Times New Roman" pitchFamily="18" charset="0"/>
                    <a:buNone/>
                  </a:pPr>
                  <a:endParaRPr lang="zh-CN" altLang="en-US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26" name="TextBox 23"/>
              <p:cNvSpPr txBox="1">
                <a:spLocks noChangeArrowheads="1"/>
              </p:cNvSpPr>
              <p:nvPr/>
            </p:nvSpPr>
            <p:spPr bwMode="auto">
              <a:xfrm>
                <a:off x="927100" y="3119438"/>
                <a:ext cx="3428876" cy="1503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2200"/>
                  </a:lnSpc>
                  <a:buFont typeface="Wingdings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  角色姓名和职务（管理、技术、营销负责人）；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>
                  <a:lnSpc>
                    <a:spcPts val="2200"/>
                  </a:lnSpc>
                  <a:buFont typeface="Wingdings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  行业经验</a:t>
                </a:r>
                <a:r>
                  <a:rPr lang="en-US" altLang="zh-CN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+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成功业绩；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>
                  <a:lnSpc>
                    <a:spcPts val="2200"/>
                  </a:lnSpc>
                  <a:buFont typeface="Wingdings" pitchFamily="2" charset="2"/>
                  <a:buChar char="Ø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  创业经历（如有）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>
                  <a:lnSpc>
                    <a:spcPts val="2200"/>
                  </a:lnSpc>
                  <a:buFont typeface="Wingdings" pitchFamily="2" charset="2"/>
                  <a:buChar char="Ø"/>
                </a:pP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24" name="直接连接符 45"/>
            <p:cNvSpPr>
              <a:spLocks noChangeShapeType="1"/>
            </p:cNvSpPr>
            <p:nvPr/>
          </p:nvSpPr>
          <p:spPr bwMode="auto">
            <a:xfrm>
              <a:off x="827584" y="2283719"/>
              <a:ext cx="3604096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8" name="页脚占位符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11.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财务现状及预测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5152050" y="16974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5257800" y="1789187"/>
            <a:ext cx="27051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  <a:sym typeface="Arial" charset="0"/>
              </a:rPr>
              <a:t>让投资人直观认识运营情况，并对</a:t>
            </a: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  <a:sym typeface="微软雅黑" pitchFamily="34" charset="-122"/>
              </a:rPr>
              <a:t>下未来工作及财务有大概预期</a:t>
            </a:r>
            <a:endParaRPr lang="zh-CN" altLang="en-US" b="1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187624" y="1310310"/>
            <a:ext cx="3816424" cy="869789"/>
            <a:chOff x="323528" y="1223963"/>
            <a:chExt cx="3816424" cy="869789"/>
          </a:xfrm>
        </p:grpSpPr>
        <p:grpSp>
          <p:nvGrpSpPr>
            <p:cNvPr id="27" name="组合 66"/>
            <p:cNvGrpSpPr>
              <a:grpSpLocks/>
            </p:cNvGrpSpPr>
            <p:nvPr/>
          </p:nvGrpSpPr>
          <p:grpSpPr bwMode="auto">
            <a:xfrm>
              <a:off x="374299" y="1223963"/>
              <a:ext cx="3615089" cy="869789"/>
              <a:chOff x="23366" y="0"/>
              <a:chExt cx="3600400" cy="484966"/>
            </a:xfrm>
          </p:grpSpPr>
          <p:sp>
            <p:nvSpPr>
              <p:cNvPr id="30" name="TextBox 6"/>
              <p:cNvSpPr>
                <a:spLocks noChangeArrowheads="1"/>
              </p:cNvSpPr>
              <p:nvPr/>
            </p:nvSpPr>
            <p:spPr bwMode="auto">
              <a:xfrm>
                <a:off x="23366" y="0"/>
                <a:ext cx="3456384" cy="242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公司近3年财务状况</a:t>
                </a:r>
              </a:p>
            </p:txBody>
          </p:sp>
          <p:sp>
            <p:nvSpPr>
              <p:cNvPr id="31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212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Times New Roman" pitchFamily="18" charset="0"/>
                  <a:buNone/>
                </a:pPr>
                <a:r>
                  <a:rPr lang="zh-CN" altLang="en-US" sz="1600" dirty="0" smtClean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资产、营业收入、净利润、负债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endParaRPr>
              </a:p>
            </p:txBody>
          </p:sp>
        </p:grpSp>
        <p:sp>
          <p:nvSpPr>
            <p:cNvPr id="29" name="直接连接符 45"/>
            <p:cNvSpPr>
              <a:spLocks noChangeShapeType="1"/>
            </p:cNvSpPr>
            <p:nvPr/>
          </p:nvSpPr>
          <p:spPr bwMode="auto">
            <a:xfrm>
              <a:off x="323528" y="1707654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187053" y="2431228"/>
            <a:ext cx="4537075" cy="1249216"/>
            <a:chOff x="304800" y="2408684"/>
            <a:chExt cx="4537075" cy="1249216"/>
          </a:xfrm>
        </p:grpSpPr>
        <p:grpSp>
          <p:nvGrpSpPr>
            <p:cNvPr id="42" name="组合 19"/>
            <p:cNvGrpSpPr>
              <a:grpSpLocks/>
            </p:cNvGrpSpPr>
            <p:nvPr/>
          </p:nvGrpSpPr>
          <p:grpSpPr bwMode="auto">
            <a:xfrm>
              <a:off x="304800" y="2408684"/>
              <a:ext cx="4537075" cy="1249216"/>
              <a:chOff x="0" y="-19046"/>
              <a:chExt cx="4133850" cy="1248924"/>
            </a:xfrm>
          </p:grpSpPr>
          <p:grpSp>
            <p:nvGrpSpPr>
              <p:cNvPr id="48" name="组合 66"/>
              <p:cNvGrpSpPr>
                <a:grpSpLocks/>
              </p:cNvGrpSpPr>
              <p:nvPr/>
            </p:nvGrpSpPr>
            <p:grpSpPr bwMode="auto">
              <a:xfrm>
                <a:off x="33636" y="-19046"/>
                <a:ext cx="4100214" cy="1208605"/>
                <a:chOff x="-10994" y="-10623"/>
                <a:chExt cx="3634760" cy="674113"/>
              </a:xfrm>
            </p:grpSpPr>
            <p:sp>
              <p:nvSpPr>
                <p:cNvPr id="50" name="TextBox 6"/>
                <p:cNvSpPr>
                  <a:spLocks noChangeArrowheads="1"/>
                </p:cNvSpPr>
                <p:nvPr/>
              </p:nvSpPr>
              <p:spPr bwMode="auto">
                <a:xfrm>
                  <a:off x="-10994" y="-10623"/>
                  <a:ext cx="3456384" cy="453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indent="179388" algn="just">
                    <a:lnSpc>
                      <a:spcPct val="130000"/>
                    </a:lnSpc>
                    <a:buSzPct val="100000"/>
                    <a:buFont typeface="Wingdings" pitchFamily="2" charset="2"/>
                    <a:buChar char="u"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公司未来</a:t>
                  </a:r>
                  <a:r>
                    <a:rPr lang="en-US" altLang="zh-CN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3</a:t>
                  </a: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年财务预测</a:t>
                  </a:r>
                  <a:endParaRPr lang="en-US" altLang="zh-CN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endParaRPr>
                </a:p>
                <a:p>
                  <a:pPr indent="179388" algn="just">
                    <a:lnSpc>
                      <a:spcPct val="130000"/>
                    </a:lnSpc>
                    <a:buSzPct val="100000"/>
                    <a:buFont typeface="Times New Roman" pitchFamily="18" charset="0"/>
                    <a:buNone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（结合公司发展规划）</a:t>
                  </a:r>
                </a:p>
              </p:txBody>
            </p:sp>
            <p:sp>
              <p:nvSpPr>
                <p:cNvPr id="51" name="TextBox 6"/>
                <p:cNvSpPr>
                  <a:spLocks noChangeArrowheads="1"/>
                </p:cNvSpPr>
                <p:nvPr/>
              </p:nvSpPr>
              <p:spPr bwMode="auto">
                <a:xfrm>
                  <a:off x="23367" y="447957"/>
                  <a:ext cx="3600399" cy="2155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indent="179388" algn="just">
                    <a:lnSpc>
                      <a:spcPct val="130000"/>
                    </a:lnSpc>
                    <a:buSzPct val="100000"/>
                    <a:buFont typeface="Times New Roman" pitchFamily="18" charset="0"/>
                    <a:buNone/>
                  </a:pPr>
                  <a:r>
                    <a:rPr lang="zh-CN" altLang="en-US" sz="160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         </a:t>
                  </a:r>
                  <a:endParaRPr lang="zh-CN" altLang="en-US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49" name="TextBox 6"/>
              <p:cNvSpPr>
                <a:spLocks noChangeArrowheads="1"/>
              </p:cNvSpPr>
              <p:nvPr/>
            </p:nvSpPr>
            <p:spPr bwMode="auto">
              <a:xfrm>
                <a:off x="0" y="817554"/>
                <a:ext cx="3615088" cy="412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Times New Roman" pitchFamily="18" charset="0"/>
                  <a:buNone/>
                </a:pPr>
                <a:r>
                  <a:rPr lang="zh-CN" altLang="en-US" sz="1600" dirty="0" smtClean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 资产、营业收入、净利润、负债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endParaRPr>
              </a:p>
            </p:txBody>
          </p:sp>
        </p:grpSp>
        <p:sp>
          <p:nvSpPr>
            <p:cNvPr id="47" name="直接连接符 45"/>
            <p:cNvSpPr>
              <a:spLocks noChangeShapeType="1"/>
            </p:cNvSpPr>
            <p:nvPr/>
          </p:nvSpPr>
          <p:spPr bwMode="auto">
            <a:xfrm>
              <a:off x="323528" y="3219822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3" name="页脚占位符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12.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未来发展规划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752000" y="15926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4898132" y="1831330"/>
            <a:ext cx="25922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  <a:sym typeface="微软雅黑" pitchFamily="34" charset="-122"/>
              </a:rPr>
              <a:t>让投资人了解公司的未来规划</a:t>
            </a:r>
            <a:endParaRPr lang="zh-CN" altLang="en-US" b="1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1744638" y="1916236"/>
            <a:ext cx="2827362" cy="871538"/>
            <a:chOff x="1744638" y="1916236"/>
            <a:chExt cx="2827362" cy="871538"/>
          </a:xfrm>
        </p:grpSpPr>
        <p:grpSp>
          <p:nvGrpSpPr>
            <p:cNvPr id="27" name="组合 26"/>
            <p:cNvGrpSpPr/>
            <p:nvPr/>
          </p:nvGrpSpPr>
          <p:grpSpPr>
            <a:xfrm>
              <a:off x="1763688" y="1916236"/>
              <a:ext cx="2808312" cy="871538"/>
              <a:chOff x="1115616" y="1844228"/>
              <a:chExt cx="2808312" cy="871538"/>
            </a:xfrm>
          </p:grpSpPr>
          <p:sp>
            <p:nvSpPr>
              <p:cNvPr id="28" name="直接连接符 45"/>
              <p:cNvSpPr>
                <a:spLocks noChangeShapeType="1"/>
              </p:cNvSpPr>
              <p:nvPr/>
            </p:nvSpPr>
            <p:spPr bwMode="auto">
              <a:xfrm>
                <a:off x="1115616" y="2283718"/>
                <a:ext cx="2808312" cy="0"/>
              </a:xfrm>
              <a:prstGeom prst="line">
                <a:avLst/>
              </a:prstGeom>
              <a:noFill/>
              <a:ln w="12700" cap="rnd">
                <a:solidFill>
                  <a:schemeClr val="bg1"/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30" name="组合 22"/>
              <p:cNvGrpSpPr/>
              <p:nvPr/>
            </p:nvGrpSpPr>
            <p:grpSpPr>
              <a:xfrm>
                <a:off x="1145203" y="1844228"/>
                <a:ext cx="2293496" cy="871538"/>
                <a:chOff x="857469" y="3121025"/>
                <a:chExt cx="2293496" cy="871538"/>
              </a:xfrm>
            </p:grpSpPr>
            <p:grpSp>
              <p:nvGrpSpPr>
                <p:cNvPr id="31" name="组合 66"/>
                <p:cNvGrpSpPr>
                  <a:grpSpLocks/>
                </p:cNvGrpSpPr>
                <p:nvPr/>
              </p:nvGrpSpPr>
              <p:grpSpPr bwMode="auto">
                <a:xfrm>
                  <a:off x="857469" y="3121025"/>
                  <a:ext cx="2234983" cy="838585"/>
                  <a:chOff x="23366" y="0"/>
                  <a:chExt cx="3600402" cy="467730"/>
                </a:xfrm>
              </p:grpSpPr>
              <p:sp>
                <p:nvSpPr>
                  <p:cNvPr id="33" name="TextBox 6"/>
                  <p:cNvSpPr>
                    <a:spLocks noChangeArrowheads="1"/>
                  </p:cNvSpPr>
                  <p:nvPr/>
                </p:nvSpPr>
                <p:spPr bwMode="auto">
                  <a:xfrm>
                    <a:off x="23366" y="0"/>
                    <a:ext cx="3456383" cy="24258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indent="179388" algn="just">
                      <a:lnSpc>
                        <a:spcPct val="130000"/>
                      </a:lnSpc>
                      <a:buSzPct val="100000"/>
                      <a:buFont typeface="Wingdings" pitchFamily="2" charset="2"/>
                      <a:buChar char="u"/>
                    </a:pPr>
                    <a:r>
                      <a:rPr lang="zh-CN" altLang="en-US" b="1" dirty="0">
                        <a:solidFill>
                          <a:schemeClr val="accent1">
                            <a:lumMod val="50000"/>
                          </a:schemeClr>
                        </a:solidFill>
                        <a:ea typeface="微软雅黑" pitchFamily="34" charset="-122"/>
                        <a:sym typeface="Arial" charset="0"/>
                      </a:rPr>
                      <a:t>三年或五年规划</a:t>
                    </a:r>
                  </a:p>
                </p:txBody>
              </p:sp>
              <p:sp>
                <p:nvSpPr>
                  <p:cNvPr id="39" name="TextBox 6"/>
                  <p:cNvSpPr>
                    <a:spLocks noChangeArrowheads="1"/>
                  </p:cNvSpPr>
                  <p:nvPr/>
                </p:nvSpPr>
                <p:spPr bwMode="auto">
                  <a:xfrm>
                    <a:off x="23368" y="272639"/>
                    <a:ext cx="3600400" cy="1950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indent="179388" algn="just">
                      <a:lnSpc>
                        <a:spcPct val="130000"/>
                      </a:lnSpc>
                      <a:buSzPct val="100000"/>
                      <a:buFont typeface="Times New Roman" pitchFamily="18" charset="0"/>
                      <a:buNone/>
                    </a:pPr>
                    <a:r>
                      <a:rPr lang="zh-CN" altLang="en-US" sz="1400">
                        <a:solidFill>
                          <a:schemeClr val="accent1">
                            <a:lumMod val="50000"/>
                          </a:schemeClr>
                        </a:solidFill>
                        <a:ea typeface="微软雅黑" pitchFamily="34" charset="-122"/>
                        <a:sym typeface="Arial" charset="0"/>
                      </a:rPr>
                      <a:t>      </a:t>
                    </a:r>
                    <a:endParaRPr lang="zh-CN" altLang="en-US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32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899890" y="3654425"/>
                  <a:ext cx="2251075" cy="3381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zh-CN" altLang="en-US" sz="1600" dirty="0">
                      <a:solidFill>
                        <a:schemeClr val="accent1">
                          <a:lumMod val="50000"/>
                        </a:schemeClr>
                      </a:solidFill>
                      <a:latin typeface="微软雅黑" pitchFamily="34" charset="-122"/>
                      <a:ea typeface="微软雅黑" pitchFamily="34" charset="-122"/>
                    </a:rPr>
                    <a:t>战略规划图及实施方案</a:t>
                  </a:r>
                </a:p>
              </p:txBody>
            </p:sp>
          </p:grpSp>
        </p:grpSp>
        <p:sp>
          <p:nvSpPr>
            <p:cNvPr id="40" name="直接连接符 45"/>
            <p:cNvSpPr>
              <a:spLocks noChangeShapeType="1"/>
            </p:cNvSpPr>
            <p:nvPr/>
          </p:nvSpPr>
          <p:spPr bwMode="auto">
            <a:xfrm>
              <a:off x="1744638" y="2412876"/>
              <a:ext cx="2808312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组合 23"/>
          <p:cNvGrpSpPr/>
          <p:nvPr/>
        </p:nvGrpSpPr>
        <p:grpSpPr>
          <a:xfrm>
            <a:off x="5030341" y="3617962"/>
            <a:ext cx="3744417" cy="1032282"/>
            <a:chOff x="4716016" y="3579862"/>
            <a:chExt cx="3744417" cy="1032282"/>
          </a:xfrm>
        </p:grpSpPr>
        <p:grpSp>
          <p:nvGrpSpPr>
            <p:cNvPr id="42" name="组合 47"/>
            <p:cNvGrpSpPr/>
            <p:nvPr/>
          </p:nvGrpSpPr>
          <p:grpSpPr>
            <a:xfrm>
              <a:off x="4716016" y="3579862"/>
              <a:ext cx="3744417" cy="1032282"/>
              <a:chOff x="4427983" y="3579862"/>
              <a:chExt cx="4440333" cy="1224136"/>
            </a:xfrm>
          </p:grpSpPr>
          <p:sp>
            <p:nvSpPr>
              <p:cNvPr id="44" name="矩形 43"/>
              <p:cNvSpPr/>
              <p:nvPr/>
            </p:nvSpPr>
            <p:spPr>
              <a:xfrm>
                <a:off x="4427983" y="3579862"/>
                <a:ext cx="4440333" cy="1224136"/>
              </a:xfrm>
              <a:prstGeom prst="rect">
                <a:avLst/>
              </a:prstGeom>
              <a:solidFill>
                <a:srgbClr val="00000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Freeform 95"/>
              <p:cNvSpPr>
                <a:spLocks noEditPoints="1"/>
              </p:cNvSpPr>
              <p:nvPr/>
            </p:nvSpPr>
            <p:spPr bwMode="auto">
              <a:xfrm>
                <a:off x="4644008" y="3723879"/>
                <a:ext cx="583369" cy="936104"/>
              </a:xfrm>
              <a:custGeom>
                <a:avLst/>
                <a:gdLst>
                  <a:gd name="T0" fmla="*/ 56 w 80"/>
                  <a:gd name="T1" fmla="*/ 104 h 128"/>
                  <a:gd name="T2" fmla="*/ 52 w 80"/>
                  <a:gd name="T3" fmla="*/ 108 h 128"/>
                  <a:gd name="T4" fmla="*/ 28 w 80"/>
                  <a:gd name="T5" fmla="*/ 108 h 128"/>
                  <a:gd name="T6" fmla="*/ 24 w 80"/>
                  <a:gd name="T7" fmla="*/ 104 h 128"/>
                  <a:gd name="T8" fmla="*/ 28 w 80"/>
                  <a:gd name="T9" fmla="*/ 100 h 128"/>
                  <a:gd name="T10" fmla="*/ 52 w 80"/>
                  <a:gd name="T11" fmla="*/ 100 h 128"/>
                  <a:gd name="T12" fmla="*/ 56 w 80"/>
                  <a:gd name="T13" fmla="*/ 104 h 128"/>
                  <a:gd name="T14" fmla="*/ 52 w 80"/>
                  <a:gd name="T15" fmla="*/ 112 h 128"/>
                  <a:gd name="T16" fmla="*/ 28 w 80"/>
                  <a:gd name="T17" fmla="*/ 112 h 128"/>
                  <a:gd name="T18" fmla="*/ 24 w 80"/>
                  <a:gd name="T19" fmla="*/ 116 h 128"/>
                  <a:gd name="T20" fmla="*/ 28 w 80"/>
                  <a:gd name="T21" fmla="*/ 120 h 128"/>
                  <a:gd name="T22" fmla="*/ 36 w 80"/>
                  <a:gd name="T23" fmla="*/ 128 h 128"/>
                  <a:gd name="T24" fmla="*/ 44 w 80"/>
                  <a:gd name="T25" fmla="*/ 128 h 128"/>
                  <a:gd name="T26" fmla="*/ 52 w 80"/>
                  <a:gd name="T27" fmla="*/ 120 h 128"/>
                  <a:gd name="T28" fmla="*/ 56 w 80"/>
                  <a:gd name="T29" fmla="*/ 116 h 128"/>
                  <a:gd name="T30" fmla="*/ 52 w 80"/>
                  <a:gd name="T31" fmla="*/ 112 h 128"/>
                  <a:gd name="T32" fmla="*/ 40 w 80"/>
                  <a:gd name="T33" fmla="*/ 8 h 128"/>
                  <a:gd name="T34" fmla="*/ 72 w 80"/>
                  <a:gd name="T35" fmla="*/ 40 h 128"/>
                  <a:gd name="T36" fmla="*/ 56 w 80"/>
                  <a:gd name="T37" fmla="*/ 68 h 128"/>
                  <a:gd name="T38" fmla="*/ 52 w 80"/>
                  <a:gd name="T39" fmla="*/ 70 h 128"/>
                  <a:gd name="T40" fmla="*/ 52 w 80"/>
                  <a:gd name="T41" fmla="*/ 88 h 128"/>
                  <a:gd name="T42" fmla="*/ 28 w 80"/>
                  <a:gd name="T43" fmla="*/ 88 h 128"/>
                  <a:gd name="T44" fmla="*/ 28 w 80"/>
                  <a:gd name="T45" fmla="*/ 70 h 128"/>
                  <a:gd name="T46" fmla="*/ 24 w 80"/>
                  <a:gd name="T47" fmla="*/ 68 h 128"/>
                  <a:gd name="T48" fmla="*/ 8 w 80"/>
                  <a:gd name="T49" fmla="*/ 40 h 128"/>
                  <a:gd name="T50" fmla="*/ 40 w 80"/>
                  <a:gd name="T51" fmla="*/ 8 h 128"/>
                  <a:gd name="T52" fmla="*/ 40 w 80"/>
                  <a:gd name="T53" fmla="*/ 0 h 128"/>
                  <a:gd name="T54" fmla="*/ 0 w 80"/>
                  <a:gd name="T55" fmla="*/ 40 h 128"/>
                  <a:gd name="T56" fmla="*/ 20 w 80"/>
                  <a:gd name="T57" fmla="*/ 75 h 128"/>
                  <a:gd name="T58" fmla="*/ 20 w 80"/>
                  <a:gd name="T59" fmla="*/ 88 h 128"/>
                  <a:gd name="T60" fmla="*/ 28 w 80"/>
                  <a:gd name="T61" fmla="*/ 96 h 128"/>
                  <a:gd name="T62" fmla="*/ 52 w 80"/>
                  <a:gd name="T63" fmla="*/ 96 h 128"/>
                  <a:gd name="T64" fmla="*/ 60 w 80"/>
                  <a:gd name="T65" fmla="*/ 88 h 128"/>
                  <a:gd name="T66" fmla="*/ 60 w 80"/>
                  <a:gd name="T67" fmla="*/ 75 h 128"/>
                  <a:gd name="T68" fmla="*/ 80 w 80"/>
                  <a:gd name="T69" fmla="*/ 40 h 128"/>
                  <a:gd name="T70" fmla="*/ 40 w 80"/>
                  <a:gd name="T7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0" h="128">
                    <a:moveTo>
                      <a:pt x="56" y="104"/>
                    </a:moveTo>
                    <a:cubicBezTo>
                      <a:pt x="56" y="106"/>
                      <a:pt x="54" y="108"/>
                      <a:pt x="52" y="108"/>
                    </a:cubicBezTo>
                    <a:cubicBezTo>
                      <a:pt x="28" y="108"/>
                      <a:pt x="28" y="108"/>
                      <a:pt x="28" y="108"/>
                    </a:cubicBezTo>
                    <a:cubicBezTo>
                      <a:pt x="26" y="108"/>
                      <a:pt x="24" y="106"/>
                      <a:pt x="24" y="104"/>
                    </a:cubicBezTo>
                    <a:cubicBezTo>
                      <a:pt x="24" y="102"/>
                      <a:pt x="26" y="100"/>
                      <a:pt x="28" y="100"/>
                    </a:cubicBezTo>
                    <a:cubicBezTo>
                      <a:pt x="52" y="100"/>
                      <a:pt x="52" y="100"/>
                      <a:pt x="52" y="100"/>
                    </a:cubicBezTo>
                    <a:cubicBezTo>
                      <a:pt x="54" y="100"/>
                      <a:pt x="56" y="102"/>
                      <a:pt x="56" y="104"/>
                    </a:cubicBezTo>
                    <a:moveTo>
                      <a:pt x="52" y="112"/>
                    </a:moveTo>
                    <a:cubicBezTo>
                      <a:pt x="28" y="112"/>
                      <a:pt x="28" y="112"/>
                      <a:pt x="28" y="112"/>
                    </a:cubicBezTo>
                    <a:cubicBezTo>
                      <a:pt x="26" y="112"/>
                      <a:pt x="24" y="114"/>
                      <a:pt x="24" y="116"/>
                    </a:cubicBezTo>
                    <a:cubicBezTo>
                      <a:pt x="24" y="118"/>
                      <a:pt x="26" y="120"/>
                      <a:pt x="28" y="120"/>
                    </a:cubicBezTo>
                    <a:cubicBezTo>
                      <a:pt x="28" y="125"/>
                      <a:pt x="31" y="128"/>
                      <a:pt x="36" y="128"/>
                    </a:cubicBezTo>
                    <a:cubicBezTo>
                      <a:pt x="44" y="128"/>
                      <a:pt x="44" y="128"/>
                      <a:pt x="44" y="128"/>
                    </a:cubicBezTo>
                    <a:cubicBezTo>
                      <a:pt x="48" y="128"/>
                      <a:pt x="52" y="125"/>
                      <a:pt x="52" y="120"/>
                    </a:cubicBezTo>
                    <a:cubicBezTo>
                      <a:pt x="54" y="120"/>
                      <a:pt x="56" y="118"/>
                      <a:pt x="56" y="116"/>
                    </a:cubicBezTo>
                    <a:cubicBezTo>
                      <a:pt x="56" y="114"/>
                      <a:pt x="54" y="112"/>
                      <a:pt x="52" y="112"/>
                    </a:cubicBezTo>
                    <a:moveTo>
                      <a:pt x="40" y="8"/>
                    </a:moveTo>
                    <a:cubicBezTo>
                      <a:pt x="57" y="8"/>
                      <a:pt x="72" y="23"/>
                      <a:pt x="72" y="40"/>
                    </a:cubicBezTo>
                    <a:cubicBezTo>
                      <a:pt x="72" y="52"/>
                      <a:pt x="66" y="62"/>
                      <a:pt x="56" y="68"/>
                    </a:cubicBezTo>
                    <a:cubicBezTo>
                      <a:pt x="52" y="70"/>
                      <a:pt x="52" y="70"/>
                      <a:pt x="52" y="70"/>
                    </a:cubicBezTo>
                    <a:cubicBezTo>
                      <a:pt x="52" y="88"/>
                      <a:pt x="52" y="88"/>
                      <a:pt x="52" y="88"/>
                    </a:cubicBezTo>
                    <a:cubicBezTo>
                      <a:pt x="28" y="88"/>
                      <a:pt x="28" y="88"/>
                      <a:pt x="28" y="88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14" y="62"/>
                      <a:pt x="8" y="52"/>
                      <a:pt x="8" y="40"/>
                    </a:cubicBezTo>
                    <a:cubicBezTo>
                      <a:pt x="8" y="23"/>
                      <a:pt x="22" y="8"/>
                      <a:pt x="40" y="8"/>
                    </a:cubicBezTo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55"/>
                      <a:pt x="8" y="68"/>
                      <a:pt x="20" y="75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0" y="93"/>
                      <a:pt x="23" y="96"/>
                      <a:pt x="28" y="96"/>
                    </a:cubicBezTo>
                    <a:cubicBezTo>
                      <a:pt x="52" y="96"/>
                      <a:pt x="52" y="96"/>
                      <a:pt x="52" y="96"/>
                    </a:cubicBezTo>
                    <a:cubicBezTo>
                      <a:pt x="56" y="96"/>
                      <a:pt x="60" y="93"/>
                      <a:pt x="60" y="88"/>
                    </a:cubicBezTo>
                    <a:cubicBezTo>
                      <a:pt x="60" y="75"/>
                      <a:pt x="60" y="75"/>
                      <a:pt x="60" y="75"/>
                    </a:cubicBezTo>
                    <a:cubicBezTo>
                      <a:pt x="72" y="68"/>
                      <a:pt x="80" y="55"/>
                      <a:pt x="80" y="40"/>
                    </a:cubicBezTo>
                    <a:cubicBezTo>
                      <a:pt x="80" y="18"/>
                      <a:pt x="62" y="0"/>
                      <a:pt x="40" y="0"/>
                    </a:cubicBezTo>
                  </a:path>
                </a:pathLst>
              </a:custGeom>
              <a:solidFill>
                <a:schemeClr val="bg1"/>
              </a:solidFill>
              <a:ln>
                <a:solidFill>
                  <a:srgbClr val="FFC000"/>
                </a:solidFill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cxnSp>
            <p:nvCxnSpPr>
              <p:cNvPr id="46" name="直接连接符 45"/>
              <p:cNvCxnSpPr/>
              <p:nvPr/>
            </p:nvCxnSpPr>
            <p:spPr>
              <a:xfrm>
                <a:off x="5436096" y="3723878"/>
                <a:ext cx="0" cy="1008112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5652120" y="3676253"/>
              <a:ext cx="280607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SzPct val="100000"/>
                <a:defRPr/>
              </a:pPr>
              <a:r>
                <a:rPr lang="zh-CN" altLang="en-US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可多维度表达，如拟采用技术、推出产品、渠道建设、销售收入增长及上市计划等</a:t>
              </a:r>
              <a:endParaRPr lang="zh-CN" altLang="en-US" sz="14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13.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股权结构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542450" y="16688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4703234" y="1934189"/>
            <a:ext cx="25922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30秒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  <a:sym typeface="Arial" charset="0"/>
              </a:rPr>
              <a:t>让投资人了解公司的股权背景</a:t>
            </a:r>
            <a:endParaRPr lang="zh-CN" altLang="en-US" b="1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629197" y="2572891"/>
            <a:ext cx="2736304" cy="1080075"/>
            <a:chOff x="1115616" y="2715766"/>
            <a:chExt cx="2736304" cy="1080075"/>
          </a:xfrm>
        </p:grpSpPr>
        <p:grpSp>
          <p:nvGrpSpPr>
            <p:cNvPr id="25" name="组合 33"/>
            <p:cNvGrpSpPr/>
            <p:nvPr/>
          </p:nvGrpSpPr>
          <p:grpSpPr>
            <a:xfrm>
              <a:off x="1152524" y="2715766"/>
              <a:ext cx="2555380" cy="1080075"/>
              <a:chOff x="1152524" y="3473450"/>
              <a:chExt cx="2555380" cy="1080075"/>
            </a:xfrm>
          </p:grpSpPr>
          <p:grpSp>
            <p:nvGrpSpPr>
              <p:cNvPr id="27" name="组合 66"/>
              <p:cNvGrpSpPr>
                <a:grpSpLocks/>
              </p:cNvGrpSpPr>
              <p:nvPr/>
            </p:nvGrpSpPr>
            <p:grpSpPr bwMode="auto">
              <a:xfrm>
                <a:off x="1164152" y="3473450"/>
                <a:ext cx="2280723" cy="838585"/>
                <a:chOff x="23367" y="0"/>
                <a:chExt cx="3600399" cy="467730"/>
              </a:xfrm>
            </p:grpSpPr>
            <p:sp>
              <p:nvSpPr>
                <p:cNvPr id="32" name="TextBox 6"/>
                <p:cNvSpPr>
                  <a:spLocks noChangeArrowheads="1"/>
                </p:cNvSpPr>
                <p:nvPr/>
              </p:nvSpPr>
              <p:spPr bwMode="auto">
                <a:xfrm>
                  <a:off x="99575" y="0"/>
                  <a:ext cx="3456384" cy="2427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indent="179388" algn="just">
                    <a:lnSpc>
                      <a:spcPct val="130000"/>
                    </a:lnSpc>
                    <a:buSzPct val="100000"/>
                    <a:buFont typeface="Wingdings" pitchFamily="2" charset="2"/>
                    <a:buChar char="u"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持股比例</a:t>
                  </a:r>
                  <a:endPara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3" name="TextBox 6"/>
                <p:cNvSpPr>
                  <a:spLocks noChangeArrowheads="1"/>
                </p:cNvSpPr>
                <p:nvPr/>
              </p:nvSpPr>
              <p:spPr bwMode="auto">
                <a:xfrm>
                  <a:off x="23367" y="272639"/>
                  <a:ext cx="3600399" cy="195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indent="179388" algn="just">
                    <a:lnSpc>
                      <a:spcPct val="130000"/>
                    </a:lnSpc>
                    <a:buSzPct val="100000"/>
                    <a:buFont typeface="Times New Roman" pitchFamily="18" charset="0"/>
                    <a:buNone/>
                  </a:pPr>
                  <a:r>
                    <a:rPr lang="zh-CN" altLang="en-US" sz="140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      </a:t>
                  </a:r>
                  <a:endParaRPr lang="zh-CN" altLang="en-US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28" name="矩形 41"/>
              <p:cNvSpPr>
                <a:spLocks noChangeArrowheads="1"/>
              </p:cNvSpPr>
              <p:nvPr/>
            </p:nvSpPr>
            <p:spPr bwMode="auto">
              <a:xfrm>
                <a:off x="1152524" y="3968750"/>
                <a:ext cx="255538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buSzPct val="100000"/>
                </a:pPr>
                <a:r>
                  <a:rPr lang="zh-CN" altLang="en-US" sz="1600" dirty="0" smtClean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股权持股比例及子公司</a:t>
                </a: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和母公司股权情况</a:t>
                </a:r>
                <a:endPara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</p:txBody>
          </p:sp>
        </p:grpSp>
        <p:sp>
          <p:nvSpPr>
            <p:cNvPr id="26" name="直接连接符 45"/>
            <p:cNvSpPr>
              <a:spLocks noChangeShapeType="1"/>
            </p:cNvSpPr>
            <p:nvPr/>
          </p:nvSpPr>
          <p:spPr bwMode="auto">
            <a:xfrm>
              <a:off x="1115616" y="3166864"/>
              <a:ext cx="273630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629197" y="1446274"/>
            <a:ext cx="2736304" cy="838585"/>
            <a:chOff x="1619672" y="1589149"/>
            <a:chExt cx="2736304" cy="838585"/>
          </a:xfrm>
        </p:grpSpPr>
        <p:grpSp>
          <p:nvGrpSpPr>
            <p:cNvPr id="40" name="组合 25"/>
            <p:cNvGrpSpPr/>
            <p:nvPr/>
          </p:nvGrpSpPr>
          <p:grpSpPr>
            <a:xfrm>
              <a:off x="1673473" y="1589149"/>
              <a:ext cx="2025650" cy="838585"/>
              <a:chOff x="1241425" y="1722438"/>
              <a:chExt cx="2025650" cy="838585"/>
            </a:xfrm>
          </p:grpSpPr>
          <p:grpSp>
            <p:nvGrpSpPr>
              <p:cNvPr id="42" name="组合 66"/>
              <p:cNvGrpSpPr>
                <a:grpSpLocks/>
              </p:cNvGrpSpPr>
              <p:nvPr/>
            </p:nvGrpSpPr>
            <p:grpSpPr bwMode="auto">
              <a:xfrm>
                <a:off x="1296880" y="1722438"/>
                <a:ext cx="1832083" cy="838585"/>
                <a:chOff x="23365" y="0"/>
                <a:chExt cx="3600401" cy="467730"/>
              </a:xfrm>
            </p:grpSpPr>
            <p:sp>
              <p:nvSpPr>
                <p:cNvPr id="44" name="TextBox 6"/>
                <p:cNvSpPr>
                  <a:spLocks noChangeArrowheads="1"/>
                </p:cNvSpPr>
                <p:nvPr/>
              </p:nvSpPr>
              <p:spPr bwMode="auto">
                <a:xfrm>
                  <a:off x="23365" y="0"/>
                  <a:ext cx="3456384" cy="2425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indent="179388" algn="just">
                    <a:lnSpc>
                      <a:spcPct val="130000"/>
                    </a:lnSpc>
                    <a:buSzPct val="100000"/>
                    <a:buFont typeface="Wingdings" pitchFamily="2" charset="2"/>
                    <a:buChar char="u"/>
                  </a:pPr>
                  <a:r>
                    <a:rPr lang="zh-CN" altLang="en-US" b="1" dirty="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股东</a:t>
                  </a:r>
                  <a:endParaRPr lang="zh-CN" altLang="en-US" dirty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5" name="TextBox 6"/>
                <p:cNvSpPr>
                  <a:spLocks noChangeArrowheads="1"/>
                </p:cNvSpPr>
                <p:nvPr/>
              </p:nvSpPr>
              <p:spPr bwMode="auto">
                <a:xfrm>
                  <a:off x="23367" y="272639"/>
                  <a:ext cx="3600399" cy="195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indent="179388" algn="just">
                    <a:lnSpc>
                      <a:spcPct val="130000"/>
                    </a:lnSpc>
                    <a:buSzPct val="100000"/>
                    <a:buFont typeface="Times New Roman" pitchFamily="18" charset="0"/>
                    <a:buNone/>
                  </a:pPr>
                  <a:r>
                    <a:rPr lang="zh-CN" altLang="en-US" sz="1400">
                      <a:solidFill>
                        <a:schemeClr val="accent1">
                          <a:lumMod val="50000"/>
                        </a:schemeClr>
                      </a:solidFill>
                      <a:ea typeface="微软雅黑" pitchFamily="34" charset="-122"/>
                      <a:sym typeface="Arial" charset="0"/>
                    </a:rPr>
                    <a:t>      </a:t>
                  </a:r>
                  <a:endParaRPr lang="zh-CN" altLang="en-US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p:grpSp>
          <p:sp>
            <p:nvSpPr>
              <p:cNvPr id="43" name="矩形 41"/>
              <p:cNvSpPr>
                <a:spLocks noChangeArrowheads="1"/>
              </p:cNvSpPr>
              <p:nvPr/>
            </p:nvSpPr>
            <p:spPr bwMode="auto">
              <a:xfrm>
                <a:off x="1241425" y="2214563"/>
                <a:ext cx="2025650" cy="338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buSzPct val="100000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自然人</a:t>
                </a:r>
                <a:r>
                  <a:rPr lang="zh-CN" altLang="en-US" sz="1600" dirty="0" smtClean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及投资机构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1" name="直接连接符 45"/>
            <p:cNvSpPr>
              <a:spLocks noChangeShapeType="1"/>
            </p:cNvSpPr>
            <p:nvPr/>
          </p:nvSpPr>
          <p:spPr bwMode="auto">
            <a:xfrm>
              <a:off x="1619672" y="2024261"/>
              <a:ext cx="273630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28" grpId="0" bldLvl="0" autoUpdateAnimBg="0"/>
      <p:bldP spid="28" grpId="1" bldLvl="0" autoUpdateAnimBg="0"/>
      <p:bldP spid="28" grpId="2" bldLvl="0" autoUpdateAnimBg="0"/>
      <p:bldP spid="28" grpId="3" bldLvl="0" autoUpdateAnimBg="0"/>
      <p:bldP spid="43" grpId="0" bldLvl="0" autoUpdateAnimBg="0"/>
      <p:bldP spid="43" grpId="1" bldLvl="0" autoUpdateAnimBg="0"/>
      <p:bldP spid="43" grpId="2" bldLvl="0" autoUpdateAnimBg="0"/>
      <p:bldP spid="43" grpId="3" bldLvl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14.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融资方案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952025" y="16688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5101580" y="1905620"/>
            <a:ext cx="25922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微软雅黑" pitchFamily="34" charset="-122"/>
              </a:rPr>
              <a:t>让投资人明确项目融资需求和退出方式</a:t>
            </a:r>
            <a:endParaRPr lang="zh-CN" altLang="en-US" b="1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903784" y="822325"/>
            <a:ext cx="3816424" cy="779931"/>
            <a:chOff x="539552" y="1060450"/>
            <a:chExt cx="3816424" cy="779931"/>
          </a:xfrm>
        </p:grpSpPr>
        <p:grpSp>
          <p:nvGrpSpPr>
            <p:cNvPr id="27" name="组合 66"/>
            <p:cNvGrpSpPr>
              <a:grpSpLocks/>
            </p:cNvGrpSpPr>
            <p:nvPr/>
          </p:nvGrpSpPr>
          <p:grpSpPr bwMode="auto">
            <a:xfrm>
              <a:off x="556394" y="1060450"/>
              <a:ext cx="3511550" cy="779931"/>
              <a:chOff x="-15049" y="0"/>
              <a:chExt cx="3497282" cy="434721"/>
            </a:xfrm>
          </p:grpSpPr>
          <p:sp>
            <p:nvSpPr>
              <p:cNvPr id="30" name="TextBox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56384" cy="2147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sz="1600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过往融资情况：</a:t>
                </a:r>
              </a:p>
            </p:txBody>
          </p:sp>
          <p:sp>
            <p:nvSpPr>
              <p:cNvPr id="31" name="TextBox 6"/>
              <p:cNvSpPr>
                <a:spLocks noChangeArrowheads="1"/>
              </p:cNvSpPr>
              <p:nvPr/>
            </p:nvSpPr>
            <p:spPr bwMode="auto">
              <a:xfrm>
                <a:off x="-15049" y="240333"/>
                <a:ext cx="3497282" cy="194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Times New Roman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融资金额、投资机构、融资阶段</a:t>
                </a:r>
              </a:p>
            </p:txBody>
          </p:sp>
        </p:grpSp>
        <p:sp>
          <p:nvSpPr>
            <p:cNvPr id="29" name="直接连接符 45"/>
            <p:cNvSpPr>
              <a:spLocks noChangeShapeType="1"/>
            </p:cNvSpPr>
            <p:nvPr/>
          </p:nvSpPr>
          <p:spPr bwMode="auto">
            <a:xfrm>
              <a:off x="539552" y="1482105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903784" y="1769058"/>
            <a:ext cx="3816424" cy="1633189"/>
            <a:chOff x="539552" y="2007183"/>
            <a:chExt cx="3816424" cy="1633189"/>
          </a:xfrm>
        </p:grpSpPr>
        <p:grpSp>
          <p:nvGrpSpPr>
            <p:cNvPr id="40" name="组合 66"/>
            <p:cNvGrpSpPr>
              <a:grpSpLocks/>
            </p:cNvGrpSpPr>
            <p:nvPr/>
          </p:nvGrpSpPr>
          <p:grpSpPr bwMode="auto">
            <a:xfrm>
              <a:off x="566738" y="2007183"/>
              <a:ext cx="3511550" cy="1633189"/>
              <a:chOff x="-4748" y="0"/>
              <a:chExt cx="3497282" cy="910542"/>
            </a:xfrm>
          </p:grpSpPr>
          <p:sp>
            <p:nvSpPr>
              <p:cNvPr id="46" name="TextBox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56384" cy="2148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sz="1600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融资方案：</a:t>
                </a:r>
              </a:p>
            </p:txBody>
          </p:sp>
          <p:sp>
            <p:nvSpPr>
              <p:cNvPr id="47" name="TextBox 6"/>
              <p:cNvSpPr>
                <a:spLocks noChangeArrowheads="1"/>
              </p:cNvSpPr>
              <p:nvPr/>
            </p:nvSpPr>
            <p:spPr bwMode="auto">
              <a:xfrm>
                <a:off x="-4748" y="234467"/>
                <a:ext cx="3497282" cy="676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Times New Roman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 融资</a:t>
                </a:r>
                <a:r>
                  <a:rPr lang="zh-CN" altLang="en-US" sz="1400" dirty="0" smtClean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金额</a:t>
                </a:r>
                <a:endParaRPr lang="zh-CN" altLang="en-US" sz="1400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endParaRPr>
              </a:p>
              <a:p>
                <a:pPr indent="179388" algn="just">
                  <a:lnSpc>
                    <a:spcPct val="130000"/>
                  </a:lnSpc>
                  <a:buSzPct val="100000"/>
                  <a:buFont typeface="Times New Roman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 拟出让</a:t>
                </a:r>
                <a:r>
                  <a:rPr lang="zh-CN" altLang="en-US" sz="1400" dirty="0" smtClean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股份</a:t>
                </a:r>
                <a:endParaRPr lang="en-US" sz="1400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endParaRPr>
              </a:p>
              <a:p>
                <a:pPr indent="179388" algn="just">
                  <a:lnSpc>
                    <a:spcPct val="130000"/>
                  </a:lnSpc>
                  <a:buSzPct val="100000"/>
                  <a:buFont typeface="Times New Roman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 资金</a:t>
                </a:r>
                <a:r>
                  <a:rPr lang="zh-CN" altLang="en-US" sz="1400" dirty="0" smtClean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用途（</a:t>
                </a: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越明细越好）</a:t>
                </a:r>
                <a:endParaRPr lang="en-US" sz="1400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endParaRPr>
              </a:p>
              <a:p>
                <a:pPr indent="179388" algn="just">
                  <a:lnSpc>
                    <a:spcPct val="130000"/>
                  </a:lnSpc>
                  <a:buSzPct val="100000"/>
                  <a:buFont typeface="Times New Roman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 融资阶段（天使轮</a:t>
                </a:r>
                <a:r>
                  <a:rPr lang="en-US" altLang="zh-CN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/A</a:t>
                </a: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轮</a:t>
                </a:r>
                <a:r>
                  <a:rPr lang="en-US" altLang="zh-CN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/B</a:t>
                </a: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轮</a:t>
                </a:r>
                <a:r>
                  <a:rPr lang="en-US" altLang="zh-CN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…</a:t>
                </a: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）</a:t>
                </a:r>
              </a:p>
            </p:txBody>
          </p:sp>
        </p:grpSp>
        <p:sp>
          <p:nvSpPr>
            <p:cNvPr id="42" name="直接连接符 45"/>
            <p:cNvSpPr>
              <a:spLocks noChangeShapeType="1"/>
            </p:cNvSpPr>
            <p:nvPr/>
          </p:nvSpPr>
          <p:spPr bwMode="auto">
            <a:xfrm>
              <a:off x="539552" y="2418209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03784" y="3485753"/>
            <a:ext cx="3923830" cy="1008112"/>
            <a:chOff x="539552" y="3723878"/>
            <a:chExt cx="3923830" cy="1008112"/>
          </a:xfrm>
        </p:grpSpPr>
        <p:grpSp>
          <p:nvGrpSpPr>
            <p:cNvPr id="49" name="组合 23"/>
            <p:cNvGrpSpPr>
              <a:grpSpLocks/>
            </p:cNvGrpSpPr>
            <p:nvPr/>
          </p:nvGrpSpPr>
          <p:grpSpPr bwMode="auto">
            <a:xfrm>
              <a:off x="565900" y="3723878"/>
              <a:ext cx="3897482" cy="1008112"/>
              <a:chOff x="639123" y="4824093"/>
              <a:chExt cx="3897482" cy="1008112"/>
            </a:xfrm>
          </p:grpSpPr>
          <p:sp>
            <p:nvSpPr>
              <p:cNvPr id="51" name="TextBox 6"/>
              <p:cNvSpPr>
                <a:spLocks noChangeArrowheads="1"/>
              </p:cNvSpPr>
              <p:nvPr/>
            </p:nvSpPr>
            <p:spPr bwMode="auto">
              <a:xfrm>
                <a:off x="639123" y="4824093"/>
                <a:ext cx="3897482" cy="385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sz="1600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退出方式：</a:t>
                </a:r>
              </a:p>
            </p:txBody>
          </p:sp>
          <p:sp>
            <p:nvSpPr>
              <p:cNvPr id="52" name="Text Box 18"/>
              <p:cNvSpPr txBox="1">
                <a:spLocks noChangeArrowheads="1"/>
              </p:cNvSpPr>
              <p:nvPr/>
            </p:nvSpPr>
            <p:spPr bwMode="auto">
              <a:xfrm>
                <a:off x="701742" y="5308985"/>
                <a:ext cx="3665513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buSzPct val="100000"/>
                  <a:buFont typeface="Times New Roman" pitchFamily="18" charset="0"/>
                  <a:buNone/>
                </a:pP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上市（</a:t>
                </a:r>
                <a:r>
                  <a:rPr lang="en-US" altLang="zh-CN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IPO</a:t>
                </a:r>
                <a:r>
                  <a:rPr lang="zh-CN" altLang="en-US" sz="1400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、新三板）、并购、定向增发、大股东回购、股权转让等</a:t>
                </a:r>
              </a:p>
            </p:txBody>
          </p:sp>
        </p:grpSp>
        <p:sp>
          <p:nvSpPr>
            <p:cNvPr id="50" name="直接连接符 45"/>
            <p:cNvSpPr>
              <a:spLocks noChangeShapeType="1"/>
            </p:cNvSpPr>
            <p:nvPr/>
          </p:nvSpPr>
          <p:spPr bwMode="auto">
            <a:xfrm>
              <a:off x="539552" y="4155926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8" name="页脚占位符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15.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封底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952025" y="16688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5278363" y="2067694"/>
            <a:ext cx="223224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对项目亮点做个总结，并展示负责人联系方式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971600" y="1986930"/>
            <a:ext cx="3906824" cy="859546"/>
            <a:chOff x="971600" y="1491630"/>
            <a:chExt cx="3906824" cy="859546"/>
          </a:xfrm>
        </p:grpSpPr>
        <p:grpSp>
          <p:nvGrpSpPr>
            <p:cNvPr id="40" name="组合 66"/>
            <p:cNvGrpSpPr>
              <a:grpSpLocks/>
            </p:cNvGrpSpPr>
            <p:nvPr/>
          </p:nvGrpSpPr>
          <p:grpSpPr bwMode="auto">
            <a:xfrm>
              <a:off x="971600" y="1491630"/>
              <a:ext cx="3574446" cy="859546"/>
              <a:chOff x="-103538" y="-6776"/>
              <a:chExt cx="3559922" cy="479096"/>
            </a:xfrm>
          </p:grpSpPr>
          <p:sp>
            <p:nvSpPr>
              <p:cNvPr id="43" name="TextBox 6"/>
              <p:cNvSpPr>
                <a:spLocks noChangeArrowheads="1"/>
              </p:cNvSpPr>
              <p:nvPr/>
            </p:nvSpPr>
            <p:spPr bwMode="auto">
              <a:xfrm>
                <a:off x="0" y="-6776"/>
                <a:ext cx="3456384" cy="242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 smtClean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亮点总结：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endParaRPr>
              </a:p>
            </p:txBody>
          </p:sp>
          <p:sp>
            <p:nvSpPr>
              <p:cNvPr id="44" name="TextBox 6"/>
              <p:cNvSpPr>
                <a:spLocks noChangeArrowheads="1"/>
              </p:cNvSpPr>
              <p:nvPr/>
            </p:nvSpPr>
            <p:spPr bwMode="auto">
              <a:xfrm>
                <a:off x="-103538" y="260063"/>
                <a:ext cx="3497282" cy="2122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179388">
                  <a:lnSpc>
                    <a:spcPct val="130000"/>
                  </a:lnSpc>
                  <a:buSzPct val="100000"/>
                  <a:buFont typeface="Times New Roman" pitchFamily="18" charset="0"/>
                  <a:buNone/>
                </a:pPr>
                <a:r>
                  <a:rPr lang="zh-CN" altLang="en-US" sz="1600" dirty="0" smtClean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使用关键词概括整体信息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endParaRPr>
              </a:p>
            </p:txBody>
          </p:sp>
        </p:grpSp>
        <p:sp>
          <p:nvSpPr>
            <p:cNvPr id="41" name="直接连接符 45"/>
            <p:cNvSpPr>
              <a:spLocks noChangeShapeType="1"/>
            </p:cNvSpPr>
            <p:nvPr/>
          </p:nvSpPr>
          <p:spPr bwMode="auto">
            <a:xfrm>
              <a:off x="1062000" y="1923678"/>
              <a:ext cx="3816424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5" name="组合 66"/>
          <p:cNvGrpSpPr>
            <a:grpSpLocks/>
          </p:cNvGrpSpPr>
          <p:nvPr/>
        </p:nvGrpSpPr>
        <p:grpSpPr bwMode="auto">
          <a:xfrm>
            <a:off x="1334697" y="4011910"/>
            <a:ext cx="6693687" cy="531940"/>
            <a:chOff x="23366" y="0"/>
            <a:chExt cx="3456384" cy="296372"/>
          </a:xfrm>
        </p:grpSpPr>
        <p:sp>
          <p:nvSpPr>
            <p:cNvPr id="48" name="TextBox 6"/>
            <p:cNvSpPr>
              <a:spLocks noChangeArrowheads="1"/>
            </p:cNvSpPr>
            <p:nvPr/>
          </p:nvSpPr>
          <p:spPr bwMode="auto">
            <a:xfrm>
              <a:off x="23366" y="0"/>
              <a:ext cx="3456384" cy="29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indent="179388" algn="ctr">
                <a:lnSpc>
                  <a:spcPct val="130000"/>
                </a:lnSpc>
                <a:buSzPct val="100000"/>
                <a:buFont typeface="Times New Roman" pitchFamily="18" charset="0"/>
                <a:buNone/>
              </a:pPr>
              <a:r>
                <a:rPr lang="zh-CN" altLang="en-US" sz="2400" b="1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rPr>
                <a:t>专家点评及投资人提问环节可展示此页 </a:t>
              </a:r>
            </a:p>
          </p:txBody>
        </p:sp>
        <p:sp>
          <p:nvSpPr>
            <p:cNvPr id="49" name="直接连接符 45"/>
            <p:cNvSpPr>
              <a:spLocks noChangeShapeType="1"/>
            </p:cNvSpPr>
            <p:nvPr/>
          </p:nvSpPr>
          <p:spPr bwMode="auto">
            <a:xfrm>
              <a:off x="341813" y="256670"/>
              <a:ext cx="2951999" cy="1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419919" y="734591"/>
            <a:ext cx="474263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选择</a:t>
            </a:r>
            <a:r>
              <a:rPr lang="zh-CN" altLang="en-US" sz="1200" b="1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左侧“大纲”</a:t>
            </a:r>
            <a:r>
              <a:rPr lang="zh-CN" altLang="en-US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栏目；</a:t>
            </a:r>
            <a:endParaRPr lang="en-US" altLang="zh-CN" sz="12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将考虑好的每一页幻灯片标题输入大纲里面；</a:t>
            </a:r>
            <a:endParaRPr lang="en-US" altLang="zh-CN" sz="12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幻灯片正文自动出现标题内容；</a:t>
            </a:r>
            <a:endParaRPr lang="en-US" altLang="zh-CN" sz="12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P.S.</a:t>
            </a:r>
            <a:r>
              <a:rPr lang="zh-CN" altLang="en-US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：同一标题（内容）需要多页阐述的，复制幻灯片即可，大纲有重复没有关系；</a:t>
            </a:r>
          </a:p>
        </p:txBody>
      </p:sp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4248150" cy="576263"/>
          </a:xfrm>
        </p:spPr>
        <p:txBody>
          <a:bodyPr/>
          <a:lstStyle/>
          <a:p>
            <a:pPr algn="l"/>
            <a:r>
              <a:rPr lang="zh-CN" altLang="zh-CN" sz="2800" b="0" i="0" spc="0" baseline="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大纲编辑标题</a:t>
            </a:r>
            <a:r>
              <a:rPr lang="zh-CN" altLang="en-US" sz="2800" b="0" i="0" spc="0" baseline="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及字体要求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002" y="2358037"/>
            <a:ext cx="7697126" cy="241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91969" y="810791"/>
            <a:ext cx="31138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内容字体大小建议</a:t>
            </a:r>
            <a:r>
              <a:rPr lang="en-US" altLang="zh-CN" sz="12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14</a:t>
            </a:r>
            <a:r>
              <a:rPr lang="zh-CN" altLang="en-US" sz="12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号字体以上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12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字体颜色需要考虑现场效果，要有</a:t>
            </a:r>
            <a:r>
              <a:rPr lang="zh-CN" altLang="en-US" sz="12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足够的色差和饱和度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 ；</a:t>
            </a:r>
            <a:endParaRPr lang="en-US" altLang="zh-CN" sz="12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行距不宜过密，建议</a:t>
            </a: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1.5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倍行距；</a:t>
            </a:r>
            <a:endParaRPr lang="zh-CN" altLang="en-US" sz="12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路演</a:t>
            </a:r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PPT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内容</a:t>
            </a:r>
            <a:endParaRPr lang="zh-CN" altLang="en-US" dirty="0"/>
          </a:p>
        </p:txBody>
      </p:sp>
      <p:sp>
        <p:nvSpPr>
          <p:cNvPr id="6" name="流程图: 过程 5"/>
          <p:cNvSpPr/>
          <p:nvPr/>
        </p:nvSpPr>
        <p:spPr>
          <a:xfrm>
            <a:off x="88057" y="2576146"/>
            <a:ext cx="454868" cy="957436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封面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619919" y="2897602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8" name="流程图: 过程 7"/>
          <p:cNvSpPr/>
          <p:nvPr/>
        </p:nvSpPr>
        <p:spPr>
          <a:xfrm>
            <a:off x="4819675" y="2131082"/>
            <a:ext cx="1371575" cy="1771650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公司概况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核心团队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财务现状及预测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发展规划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9" name="五边形 8"/>
          <p:cNvSpPr/>
          <p:nvPr/>
        </p:nvSpPr>
        <p:spPr>
          <a:xfrm>
            <a:off x="2493268" y="2907127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0" name="流程图: 过程 9"/>
          <p:cNvSpPr/>
          <p:nvPr/>
        </p:nvSpPr>
        <p:spPr>
          <a:xfrm>
            <a:off x="1035174" y="2132994"/>
            <a:ext cx="1374651" cy="1800225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用户需求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市场规模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1" name="流程图: 过程 10"/>
          <p:cNvSpPr/>
          <p:nvPr/>
        </p:nvSpPr>
        <p:spPr>
          <a:xfrm>
            <a:off x="2927573" y="2116155"/>
            <a:ext cx="1358677" cy="1800225"/>
          </a:xfrm>
          <a:prstGeom prst="flowChartProcess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产品服务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核心能力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盈利模式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竞争情况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营销模式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客户情况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3" name="五边形 12"/>
          <p:cNvSpPr/>
          <p:nvPr/>
        </p:nvSpPr>
        <p:spPr>
          <a:xfrm>
            <a:off x="4385667" y="2897602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8201819" y="2909911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0" name="流程图: 过程 19"/>
          <p:cNvSpPr/>
          <p:nvPr/>
        </p:nvSpPr>
        <p:spPr>
          <a:xfrm>
            <a:off x="6751340" y="2147430"/>
            <a:ext cx="1354435" cy="1743075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股权结构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融资方案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1" name="五边形 20"/>
          <p:cNvSpPr/>
          <p:nvPr/>
        </p:nvSpPr>
        <p:spPr>
          <a:xfrm>
            <a:off x="6306083" y="2909595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5" name="页脚占位符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36430" y="763799"/>
            <a:ext cx="85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演讲围绕四大部分：行业介绍、项目介绍、公司介绍、融资方案进行阐述；</a:t>
            </a:r>
            <a:endParaRPr lang="en-US" altLang="zh-CN" sz="1600" dirty="0" smtClean="0">
              <a:solidFill>
                <a:schemeClr val="tx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演讲时，请勿一直盯着</a:t>
            </a:r>
            <a:r>
              <a:rPr lang="en-US" altLang="zh-CN" sz="1600" dirty="0" smtClean="0">
                <a:solidFill>
                  <a:schemeClr val="tx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600" dirty="0" smtClean="0">
                <a:solidFill>
                  <a:schemeClr val="tx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读，口述一些深刻的内容并多面向嘉宾；保持自信和友好的态度；</a:t>
            </a:r>
            <a:endParaRPr lang="en-US" altLang="zh-CN" sz="1600" dirty="0" smtClean="0">
              <a:solidFill>
                <a:schemeClr val="tx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流程图: 过程 25"/>
          <p:cNvSpPr/>
          <p:nvPr/>
        </p:nvSpPr>
        <p:spPr>
          <a:xfrm>
            <a:off x="8648700" y="2577045"/>
            <a:ext cx="428625" cy="957436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封底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7" name="流程图: 过程 26"/>
          <p:cNvSpPr/>
          <p:nvPr/>
        </p:nvSpPr>
        <p:spPr>
          <a:xfrm>
            <a:off x="1035174" y="1668479"/>
            <a:ext cx="1374651" cy="381001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行业介绍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9" name="流程图: 过程 28"/>
          <p:cNvSpPr/>
          <p:nvPr/>
        </p:nvSpPr>
        <p:spPr>
          <a:xfrm>
            <a:off x="2918048" y="1678006"/>
            <a:ext cx="1358677" cy="361950"/>
          </a:xfrm>
          <a:prstGeom prst="flowChartProcess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项目介绍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30" name="流程图: 过程 29"/>
          <p:cNvSpPr/>
          <p:nvPr/>
        </p:nvSpPr>
        <p:spPr>
          <a:xfrm>
            <a:off x="4813048" y="1690015"/>
            <a:ext cx="1371575" cy="365759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公司介绍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32" name="流程图: 过程 31"/>
          <p:cNvSpPr/>
          <p:nvPr/>
        </p:nvSpPr>
        <p:spPr>
          <a:xfrm>
            <a:off x="6750120" y="1714505"/>
            <a:ext cx="1354435" cy="351130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融资方案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17917" y="4132053"/>
            <a:ext cx="7211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*</a:t>
            </a:r>
            <a:r>
              <a:rPr lang="zh-CN" altLang="en-US" sz="14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四大部分及细分部分的顺序均可按演讲思路进行调整，此处顺序仅供参考。</a:t>
            </a:r>
            <a:endParaRPr lang="en-US" altLang="zh-CN" sz="14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*</a:t>
            </a:r>
            <a:r>
              <a:rPr lang="zh-CN" altLang="en-US" sz="14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内容尽量图文并茂，结构严谨，主线清晰；</a:t>
            </a:r>
            <a:endParaRPr lang="en-US" altLang="zh-CN" sz="14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4" y="0"/>
            <a:ext cx="4752975" cy="576263"/>
          </a:xfrm>
        </p:spPr>
        <p:txBody>
          <a:bodyPr/>
          <a:lstStyle/>
          <a:p>
            <a:pPr algn="l"/>
            <a:r>
              <a:rPr lang="zh-CN" altLang="en-US" sz="2800" dirty="0" smtClean="0">
                <a:solidFill>
                  <a:schemeClr val="accent1">
                    <a:lumMod val="50000"/>
                  </a:schemeClr>
                </a:solidFill>
                <a:latin typeface="方正姚体" pitchFamily="2" charset="-122"/>
                <a:ea typeface="方正姚体" pitchFamily="2" charset="-122"/>
                <a:cs typeface="Times New Roman" pitchFamily="18" charset="0"/>
              </a:rPr>
              <a:t>路演PPT其他注意事项</a:t>
            </a:r>
            <a:endParaRPr lang="zh-CN" altLang="en-US" dirty="0">
              <a:solidFill>
                <a:schemeClr val="accent1">
                  <a:lumMod val="50000"/>
                </a:schemeClr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7544" y="844699"/>
            <a:ext cx="8136904" cy="317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7938" algn="just">
              <a:lnSpc>
                <a:spcPct val="130000"/>
              </a:lnSpc>
              <a:buSzPct val="100000"/>
              <a:defRPr/>
            </a:pP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1. PPT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页数：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20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页左右（路演时间为：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15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分钟主讲人演讲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+5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分钟嘉宾点评和现场投资人提问，</a:t>
            </a:r>
            <a:r>
              <a:rPr lang="zh-CN" altLang="en-US" sz="1400" b="1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请勿超时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，请主讲人提前演练）；</a:t>
            </a:r>
            <a:endParaRPr lang="en-US" altLang="zh-CN" sz="1400" dirty="0" smtClean="0">
              <a:solidFill>
                <a:schemeClr val="accent1">
                  <a:lumMod val="50000"/>
                </a:schemeClr>
              </a:solidFill>
              <a:ea typeface="微软雅黑" pitchFamily="34" charset="-122"/>
              <a:sym typeface="Arial" charset="0"/>
            </a:endParaRPr>
          </a:p>
          <a:p>
            <a:pPr indent="93663" algn="just">
              <a:lnSpc>
                <a:spcPct val="130000"/>
              </a:lnSpc>
              <a:buSzPct val="100000"/>
              <a:buFont typeface="Times New Roman" pitchFamily="18" charset="0"/>
              <a:buNone/>
              <a:defRPr/>
            </a:pPr>
            <a:endParaRPr lang="en-US" altLang="zh-CN" sz="1400" dirty="0" smtClean="0">
              <a:solidFill>
                <a:schemeClr val="accent1">
                  <a:lumMod val="50000"/>
                </a:schemeClr>
              </a:solidFill>
              <a:ea typeface="微软雅黑" pitchFamily="34" charset="-122"/>
              <a:sym typeface="Arial" charset="0"/>
            </a:endParaRPr>
          </a:p>
          <a:p>
            <a:pPr indent="93663" algn="just">
              <a:lnSpc>
                <a:spcPct val="130000"/>
              </a:lnSpc>
              <a:buSzPct val="100000"/>
              <a:buFont typeface="Times New Roman" pitchFamily="18" charset="0"/>
              <a:buNone/>
              <a:defRPr/>
            </a:pP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2. PPT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字体统一，请遵守大纲、字体及动画要求，以免影响现场效果和直播效果；</a:t>
            </a:r>
            <a:endParaRPr lang="en-US" altLang="zh-CN" sz="1400" dirty="0" smtClean="0">
              <a:solidFill>
                <a:schemeClr val="accent1">
                  <a:lumMod val="50000"/>
                </a:schemeClr>
              </a:solidFill>
              <a:ea typeface="微软雅黑" pitchFamily="34" charset="-122"/>
              <a:sym typeface="Arial" charset="0"/>
            </a:endParaRPr>
          </a:p>
          <a:p>
            <a:pPr indent="93663" algn="just">
              <a:lnSpc>
                <a:spcPct val="130000"/>
              </a:lnSpc>
              <a:buSzPct val="100000"/>
              <a:buFont typeface="Times New Roman" pitchFamily="18" charset="0"/>
              <a:buNone/>
              <a:defRPr/>
            </a:pPr>
            <a:endParaRPr lang="en-US" altLang="zh-CN" sz="1400" dirty="0" smtClean="0">
              <a:solidFill>
                <a:schemeClr val="accent1">
                  <a:lumMod val="50000"/>
                </a:schemeClr>
              </a:solidFill>
              <a:ea typeface="微软雅黑" pitchFamily="34" charset="-122"/>
              <a:sym typeface="Arial" charset="0"/>
            </a:endParaRPr>
          </a:p>
          <a:p>
            <a:pPr marL="85725" indent="7938" algn="just">
              <a:lnSpc>
                <a:spcPct val="130000"/>
              </a:lnSpc>
              <a:buSzPct val="100000"/>
              <a:buFont typeface="Times New Roman" pitchFamily="18" charset="0"/>
              <a:buNone/>
              <a:defRPr/>
            </a:pP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3. 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此次路演为现场直播，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PPT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需要由工作人员提前上传到直播系统。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PPT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终版一旦提交，</a:t>
            </a:r>
            <a:r>
              <a:rPr lang="zh-CN" altLang="en-US" sz="1400" b="1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无法更改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，请路演企业知悉；</a:t>
            </a:r>
            <a:endParaRPr lang="en-US" altLang="zh-CN" sz="1400" dirty="0" smtClean="0">
              <a:solidFill>
                <a:schemeClr val="accent1">
                  <a:lumMod val="50000"/>
                </a:schemeClr>
              </a:solidFill>
              <a:ea typeface="微软雅黑" pitchFamily="34" charset="-122"/>
              <a:sym typeface="Arial" charset="0"/>
            </a:endParaRPr>
          </a:p>
          <a:p>
            <a:pPr marL="620713" indent="-527050" algn="just">
              <a:lnSpc>
                <a:spcPct val="130000"/>
              </a:lnSpc>
              <a:buSzPct val="100000"/>
              <a:buFont typeface="Times New Roman" pitchFamily="18" charset="0"/>
              <a:buNone/>
              <a:defRPr/>
            </a:pPr>
            <a:endParaRPr lang="en-US" altLang="zh-CN" sz="1400" dirty="0" smtClean="0">
              <a:solidFill>
                <a:schemeClr val="accent1">
                  <a:lumMod val="50000"/>
                </a:schemeClr>
              </a:solidFill>
              <a:ea typeface="微软雅黑" pitchFamily="34" charset="-122"/>
              <a:sym typeface="Arial" charset="0"/>
            </a:endParaRPr>
          </a:p>
          <a:p>
            <a:pPr marL="85725" indent="7938" algn="just">
              <a:lnSpc>
                <a:spcPct val="130000"/>
              </a:lnSpc>
              <a:buSzPct val="100000"/>
              <a:buFont typeface="Times New Roman" pitchFamily="18" charset="0"/>
              <a:buNone/>
              <a:defRPr/>
            </a:pP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4. 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路演结束后，认证投资人可以在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”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燧石星火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”APP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ea typeface="微软雅黑" pitchFamily="34" charset="-122"/>
                <a:sym typeface="Arial" charset="0"/>
              </a:rPr>
              <a:t>查看路演回放，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若路演企业有</a:t>
            </a:r>
            <a:r>
              <a:rPr lang="zh-CN" altLang="en-US" sz="1400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保密资料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，建议不写进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中，可在路演现场口述；同时，</a:t>
            </a:r>
            <a:r>
              <a:rPr lang="zh-CN" altLang="en-US" sz="1400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联系方式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也勿写在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中，投资人会通过</a:t>
            </a:r>
            <a:r>
              <a:rPr lang="en-US" altLang="zh-CN" sz="14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APP</a:t>
            </a:r>
            <a:r>
              <a:rPr lang="zh-CN" altLang="en-US" sz="1400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和您联系。</a:t>
            </a:r>
            <a:endParaRPr lang="en-US" altLang="zh-CN" sz="1400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sym typeface="Arial" charset="0"/>
            </a:endParaRPr>
          </a:p>
          <a:p>
            <a:pPr indent="93663" algn="just">
              <a:lnSpc>
                <a:spcPct val="130000"/>
              </a:lnSpc>
              <a:buSzPct val="100000"/>
              <a:buFont typeface="Times New Roman" pitchFamily="18" charset="0"/>
              <a:buNone/>
              <a:defRPr/>
            </a:pPr>
            <a:endParaRPr lang="en-US" altLang="zh-CN" sz="1400" dirty="0" smtClean="0">
              <a:solidFill>
                <a:schemeClr val="accent1">
                  <a:lumMod val="50000"/>
                </a:schemeClr>
              </a:solidFill>
              <a:ea typeface="微软雅黑" pitchFamily="34" charset="-122"/>
              <a:sym typeface="Arial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图片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2918" cy="5143500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动画效果说明</a:t>
            </a:r>
            <a:endParaRPr lang="zh-CN" altLang="en-US" dirty="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381819" y="867941"/>
            <a:ext cx="82446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       本平台路演为</a:t>
            </a:r>
            <a:r>
              <a:rPr lang="zh-CN" altLang="en-US" sz="1200" b="1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线上线下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直播模式，</a:t>
            </a: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会通过直播系统转译一次，复杂的动画效果容易转译失败。因此，务必遵守以下动画制作要求：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5943" y="1588021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1. 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以内容为重，动画效果只是辅助演讲；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2. 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换片方式，仅勾选“单击鼠标时”换片；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“进入效果”的选项里，请勿选择“华丽型”以及溶解、棋盘、轮子；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4. 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请勿使用“强调效果”；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“退出效果”的选项里，请勿选择“华丽型”以及溶解、棋盘、轮子；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6. 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除“直线”和“曲线”动作路径外，其他路径请勿使用；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7. 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请勿叠加两个及两个以上的内容；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8.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“切换声音”的选项里，请选择“无声音”；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9. 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动画出现方式，请选择“单击时”，请勿选择“之前”“之后”；</a:t>
            </a:r>
            <a:endParaRPr lang="en-US" altLang="zh-CN" sz="1200" dirty="0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10. </a:t>
            </a:r>
            <a:r>
              <a:rPr lang="zh-CN" altLang="en-US" sz="12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效果里，“方向”选项可任意，“增强”选项请保持默认；</a:t>
            </a:r>
            <a:endParaRPr lang="zh-CN" altLang="en-US" sz="12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路演</a:t>
            </a:r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PPT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内容</a:t>
            </a:r>
            <a:endParaRPr lang="zh-CN" altLang="en-US" dirty="0"/>
          </a:p>
        </p:txBody>
      </p:sp>
      <p:sp>
        <p:nvSpPr>
          <p:cNvPr id="6" name="流程图: 过程 5"/>
          <p:cNvSpPr/>
          <p:nvPr/>
        </p:nvSpPr>
        <p:spPr>
          <a:xfrm>
            <a:off x="88057" y="2576146"/>
            <a:ext cx="454868" cy="957436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封面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619919" y="2897602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8" name="流程图: 过程 7"/>
          <p:cNvSpPr/>
          <p:nvPr/>
        </p:nvSpPr>
        <p:spPr>
          <a:xfrm>
            <a:off x="4819675" y="2131082"/>
            <a:ext cx="1371575" cy="1771650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公司概况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核心团队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财务现状及预测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发展规划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9" name="五边形 8"/>
          <p:cNvSpPr/>
          <p:nvPr/>
        </p:nvSpPr>
        <p:spPr>
          <a:xfrm>
            <a:off x="2493268" y="2907127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0" name="流程图: 过程 9"/>
          <p:cNvSpPr/>
          <p:nvPr/>
        </p:nvSpPr>
        <p:spPr>
          <a:xfrm>
            <a:off x="1035174" y="2132994"/>
            <a:ext cx="1374651" cy="1800225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用户需求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市场规模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1" name="流程图: 过程 10"/>
          <p:cNvSpPr/>
          <p:nvPr/>
        </p:nvSpPr>
        <p:spPr>
          <a:xfrm>
            <a:off x="2927573" y="2116155"/>
            <a:ext cx="1358677" cy="1800225"/>
          </a:xfrm>
          <a:prstGeom prst="flowChartProcess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产品服务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核心能力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盈利模式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竞争情况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营销模式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客户情况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3" name="五边形 12"/>
          <p:cNvSpPr/>
          <p:nvPr/>
        </p:nvSpPr>
        <p:spPr>
          <a:xfrm>
            <a:off x="4385667" y="2897602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19" name="五边形 18"/>
          <p:cNvSpPr/>
          <p:nvPr/>
        </p:nvSpPr>
        <p:spPr>
          <a:xfrm>
            <a:off x="8201819" y="2909911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0" name="流程图: 过程 19"/>
          <p:cNvSpPr/>
          <p:nvPr/>
        </p:nvSpPr>
        <p:spPr>
          <a:xfrm>
            <a:off x="6751340" y="2147430"/>
            <a:ext cx="1354435" cy="1743075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股权结构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 algn="ctr">
              <a:buFont typeface="Arial" pitchFamily="34" charset="0"/>
              <a:buChar char="•"/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融资方案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1" name="五边形 20"/>
          <p:cNvSpPr/>
          <p:nvPr/>
        </p:nvSpPr>
        <p:spPr>
          <a:xfrm>
            <a:off x="6306083" y="2909595"/>
            <a:ext cx="360040" cy="288032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5" name="页脚占位符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36430" y="763799"/>
            <a:ext cx="8548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演讲围绕四大部分：行业介绍、项目介绍、公司介绍、融资方案进行阐述；</a:t>
            </a:r>
            <a:endParaRPr lang="en-US" altLang="zh-CN" sz="1600" dirty="0" smtClean="0">
              <a:solidFill>
                <a:schemeClr val="tx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演讲时，请勿一直盯着</a:t>
            </a:r>
            <a:r>
              <a:rPr lang="en-US" altLang="zh-CN" sz="1600" dirty="0" smtClean="0">
                <a:solidFill>
                  <a:schemeClr val="tx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600" dirty="0" smtClean="0">
                <a:solidFill>
                  <a:schemeClr val="tx2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读，口述一些深刻的内容并多面向嘉宾；保持自信和友好的态度；</a:t>
            </a:r>
            <a:endParaRPr lang="en-US" altLang="zh-CN" sz="1600" dirty="0" smtClean="0">
              <a:solidFill>
                <a:schemeClr val="tx2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流程图: 过程 25"/>
          <p:cNvSpPr/>
          <p:nvPr/>
        </p:nvSpPr>
        <p:spPr>
          <a:xfrm>
            <a:off x="8648700" y="2577045"/>
            <a:ext cx="428625" cy="957436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封底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7" name="流程图: 过程 26"/>
          <p:cNvSpPr/>
          <p:nvPr/>
        </p:nvSpPr>
        <p:spPr>
          <a:xfrm>
            <a:off x="1035174" y="1668479"/>
            <a:ext cx="1374651" cy="381001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行业介绍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9" name="流程图: 过程 28"/>
          <p:cNvSpPr/>
          <p:nvPr/>
        </p:nvSpPr>
        <p:spPr>
          <a:xfrm>
            <a:off x="2918048" y="1678006"/>
            <a:ext cx="1358677" cy="361950"/>
          </a:xfrm>
          <a:prstGeom prst="flowChartProcess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项目介绍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30" name="流程图: 过程 29"/>
          <p:cNvSpPr/>
          <p:nvPr/>
        </p:nvSpPr>
        <p:spPr>
          <a:xfrm>
            <a:off x="4813048" y="1690015"/>
            <a:ext cx="1371575" cy="365759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公司介绍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32" name="流程图: 过程 31"/>
          <p:cNvSpPr/>
          <p:nvPr/>
        </p:nvSpPr>
        <p:spPr>
          <a:xfrm>
            <a:off x="6750120" y="1714505"/>
            <a:ext cx="1354435" cy="351130"/>
          </a:xfrm>
          <a:prstGeom prst="flowChartProcess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融资方案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17917" y="4132053"/>
            <a:ext cx="7211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*</a:t>
            </a:r>
            <a:r>
              <a:rPr lang="zh-CN" altLang="en-US" sz="14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四大部分及细分部分的顺序均可按演讲思路进行调整，此处顺序仅供参考。</a:t>
            </a:r>
            <a:endParaRPr lang="en-US" altLang="zh-CN" sz="14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*</a:t>
            </a:r>
            <a:r>
              <a:rPr lang="zh-CN" altLang="en-US" sz="1400" dirty="0" smtClean="0">
                <a:solidFill>
                  <a:schemeClr val="tx2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内容尽量图文并茂，结构严谨，主线清晰；</a:t>
            </a:r>
            <a:endParaRPr lang="en-US" altLang="zh-CN" sz="1400" dirty="0" smtClean="0">
              <a:solidFill>
                <a:schemeClr val="tx2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9" grpId="0" animBg="1"/>
      <p:bldP spid="20" grpId="0" animBg="1"/>
      <p:bldP spid="21" grpId="0" animBg="1"/>
      <p:bldP spid="24" grpId="0"/>
      <p:bldP spid="26" grpId="0" animBg="1"/>
      <p:bldP spid="27" grpId="0" animBg="1"/>
      <p:bldP spid="29" grpId="0" animBg="1"/>
      <p:bldP spid="30" grpId="0" animBg="1"/>
      <p:bldP spid="32" grpId="0" animBg="1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1.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封面</a:t>
            </a:r>
            <a:endParaRPr lang="zh-CN" altLang="en-US" dirty="0"/>
          </a:p>
        </p:txBody>
      </p:sp>
      <p:grpSp>
        <p:nvGrpSpPr>
          <p:cNvPr id="24" name="组合 32"/>
          <p:cNvGrpSpPr>
            <a:grpSpLocks/>
          </p:cNvGrpSpPr>
          <p:nvPr/>
        </p:nvGrpSpPr>
        <p:grpSpPr bwMode="auto">
          <a:xfrm>
            <a:off x="1541025" y="2704232"/>
            <a:ext cx="3690938" cy="949489"/>
            <a:chOff x="-95879" y="0"/>
            <a:chExt cx="3691961" cy="864175"/>
          </a:xfrm>
        </p:grpSpPr>
        <p:sp>
          <p:nvSpPr>
            <p:cNvPr id="25" name="TextBox 6"/>
            <p:cNvSpPr>
              <a:spLocks noChangeArrowheads="1"/>
            </p:cNvSpPr>
            <p:nvPr/>
          </p:nvSpPr>
          <p:spPr bwMode="auto">
            <a:xfrm>
              <a:off x="24147" y="0"/>
              <a:ext cx="3571935" cy="429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indent="179388" algn="just">
                <a:lnSpc>
                  <a:spcPct val="130000"/>
                </a:lnSpc>
                <a:buSzPct val="100000"/>
                <a:buFont typeface="Wingdings" pitchFamily="2" charset="2"/>
                <a:buChar char="u"/>
              </a:pPr>
              <a:r>
                <a: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rPr>
                <a:t>主讲人自我介绍：</a:t>
              </a:r>
            </a:p>
          </p:txBody>
        </p:sp>
        <p:sp>
          <p:nvSpPr>
            <p:cNvPr id="26" name="直接连接符 45"/>
            <p:cNvSpPr>
              <a:spLocks noChangeShapeType="1"/>
            </p:cNvSpPr>
            <p:nvPr/>
          </p:nvSpPr>
          <p:spPr bwMode="auto">
            <a:xfrm>
              <a:off x="-23851" y="460179"/>
              <a:ext cx="3050689" cy="2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7" name="TextBox 6"/>
            <p:cNvSpPr>
              <a:spLocks noChangeArrowheads="1"/>
            </p:cNvSpPr>
            <p:nvPr/>
          </p:nvSpPr>
          <p:spPr bwMode="auto">
            <a:xfrm>
              <a:off x="-95879" y="488811"/>
              <a:ext cx="3210195" cy="375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indent="179388" algn="just">
                <a:lnSpc>
                  <a:spcPct val="130000"/>
                </a:lnSpc>
                <a:buSzPct val="100000"/>
                <a:buFont typeface="Times New Roman" pitchFamily="18" charset="0"/>
                <a:buNone/>
              </a:pPr>
              <a:r>
                <a:rPr lang="zh-CN" altLang="en-US" sz="1600" dirty="0" smtClean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rPr>
                <a:t>公司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rPr>
                <a:t>名、姓名、职务</a:t>
              </a:r>
            </a:p>
          </p:txBody>
        </p:sp>
      </p:grpSp>
      <p:grpSp>
        <p:nvGrpSpPr>
          <p:cNvPr id="28" name="组合 33"/>
          <p:cNvGrpSpPr>
            <a:grpSpLocks/>
          </p:cNvGrpSpPr>
          <p:nvPr/>
        </p:nvGrpSpPr>
        <p:grpSpPr bwMode="auto">
          <a:xfrm>
            <a:off x="1544967" y="1347614"/>
            <a:ext cx="3665060" cy="949488"/>
            <a:chOff x="-69995" y="0"/>
            <a:chExt cx="3666077" cy="864173"/>
          </a:xfrm>
        </p:grpSpPr>
        <p:sp>
          <p:nvSpPr>
            <p:cNvPr id="29" name="TextBox 6"/>
            <p:cNvSpPr>
              <a:spLocks noChangeArrowheads="1"/>
            </p:cNvSpPr>
            <p:nvPr/>
          </p:nvSpPr>
          <p:spPr bwMode="auto">
            <a:xfrm>
              <a:off x="24147" y="0"/>
              <a:ext cx="3571935" cy="429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indent="179388" algn="just">
                <a:lnSpc>
                  <a:spcPct val="130000"/>
                </a:lnSpc>
                <a:buSzPct val="100000"/>
                <a:buFont typeface="Wingdings" pitchFamily="2" charset="2"/>
                <a:buChar char="u"/>
              </a:pPr>
              <a:r>
                <a:rPr lang="zh-CN" altLang="en-US" b="1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rPr>
                <a:t>路演项目名称：</a:t>
              </a:r>
            </a:p>
          </p:txBody>
        </p:sp>
        <p:sp>
          <p:nvSpPr>
            <p:cNvPr id="30" name="直接连接符 45"/>
            <p:cNvSpPr>
              <a:spLocks noChangeShapeType="1"/>
            </p:cNvSpPr>
            <p:nvPr/>
          </p:nvSpPr>
          <p:spPr bwMode="auto">
            <a:xfrm>
              <a:off x="0" y="460179"/>
              <a:ext cx="3050689" cy="2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1" name="TextBox 6"/>
            <p:cNvSpPr>
              <a:spLocks noChangeArrowheads="1"/>
            </p:cNvSpPr>
            <p:nvPr/>
          </p:nvSpPr>
          <p:spPr bwMode="auto">
            <a:xfrm>
              <a:off x="-69995" y="488810"/>
              <a:ext cx="2985181" cy="375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indent="179388" algn="just">
                <a:lnSpc>
                  <a:spcPct val="130000"/>
                </a:lnSpc>
                <a:buSzPct val="100000"/>
                <a:buFont typeface="Times New Roman" pitchFamily="18" charset="0"/>
                <a:buNone/>
              </a:pPr>
              <a:r>
                <a:rPr lang="zh-CN" altLang="en-US" sz="1600" dirty="0" smtClean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rPr>
                <a:t>高度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ea typeface="微软雅黑" pitchFamily="34" charset="-122"/>
                  <a:sym typeface="Arial" charset="0"/>
                </a:rPr>
                <a:t>概括项目</a:t>
              </a:r>
            </a:p>
          </p:txBody>
        </p:sp>
      </p:grpSp>
      <p:sp>
        <p:nvSpPr>
          <p:cNvPr id="32" name="矩形 31"/>
          <p:cNvSpPr/>
          <p:nvPr/>
        </p:nvSpPr>
        <p:spPr>
          <a:xfrm>
            <a:off x="4788024" y="1840136"/>
            <a:ext cx="2880320" cy="140038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秒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让投资者知道你的身份，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并迅速理解公司或项目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是做什么的</a:t>
            </a:r>
            <a:endParaRPr lang="zh-CN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4752000" y="171645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371850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2.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行业介绍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752000" y="1478333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" name="组合 23"/>
          <p:cNvGrpSpPr/>
          <p:nvPr/>
        </p:nvGrpSpPr>
        <p:grpSpPr>
          <a:xfrm>
            <a:off x="4754116" y="3579862"/>
            <a:ext cx="3744417" cy="1032282"/>
            <a:chOff x="4716016" y="3579862"/>
            <a:chExt cx="3744417" cy="1032282"/>
          </a:xfrm>
        </p:grpSpPr>
        <p:grpSp>
          <p:nvGrpSpPr>
            <p:cNvPr id="4" name="组合 47"/>
            <p:cNvGrpSpPr/>
            <p:nvPr/>
          </p:nvGrpSpPr>
          <p:grpSpPr>
            <a:xfrm>
              <a:off x="4716016" y="3579862"/>
              <a:ext cx="3744417" cy="1032282"/>
              <a:chOff x="4427983" y="3579862"/>
              <a:chExt cx="4440333" cy="1224136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4427983" y="3579862"/>
                <a:ext cx="4440333" cy="1224136"/>
              </a:xfrm>
              <a:prstGeom prst="rect">
                <a:avLst/>
              </a:prstGeom>
              <a:solidFill>
                <a:srgbClr val="00000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Freeform 95"/>
              <p:cNvSpPr>
                <a:spLocks noEditPoints="1"/>
              </p:cNvSpPr>
              <p:nvPr/>
            </p:nvSpPr>
            <p:spPr bwMode="auto">
              <a:xfrm>
                <a:off x="4644008" y="3723879"/>
                <a:ext cx="583369" cy="936104"/>
              </a:xfrm>
              <a:custGeom>
                <a:avLst/>
                <a:gdLst>
                  <a:gd name="T0" fmla="*/ 56 w 80"/>
                  <a:gd name="T1" fmla="*/ 104 h 128"/>
                  <a:gd name="T2" fmla="*/ 52 w 80"/>
                  <a:gd name="T3" fmla="*/ 108 h 128"/>
                  <a:gd name="T4" fmla="*/ 28 w 80"/>
                  <a:gd name="T5" fmla="*/ 108 h 128"/>
                  <a:gd name="T6" fmla="*/ 24 w 80"/>
                  <a:gd name="T7" fmla="*/ 104 h 128"/>
                  <a:gd name="T8" fmla="*/ 28 w 80"/>
                  <a:gd name="T9" fmla="*/ 100 h 128"/>
                  <a:gd name="T10" fmla="*/ 52 w 80"/>
                  <a:gd name="T11" fmla="*/ 100 h 128"/>
                  <a:gd name="T12" fmla="*/ 56 w 80"/>
                  <a:gd name="T13" fmla="*/ 104 h 128"/>
                  <a:gd name="T14" fmla="*/ 52 w 80"/>
                  <a:gd name="T15" fmla="*/ 112 h 128"/>
                  <a:gd name="T16" fmla="*/ 28 w 80"/>
                  <a:gd name="T17" fmla="*/ 112 h 128"/>
                  <a:gd name="T18" fmla="*/ 24 w 80"/>
                  <a:gd name="T19" fmla="*/ 116 h 128"/>
                  <a:gd name="T20" fmla="*/ 28 w 80"/>
                  <a:gd name="T21" fmla="*/ 120 h 128"/>
                  <a:gd name="T22" fmla="*/ 36 w 80"/>
                  <a:gd name="T23" fmla="*/ 128 h 128"/>
                  <a:gd name="T24" fmla="*/ 44 w 80"/>
                  <a:gd name="T25" fmla="*/ 128 h 128"/>
                  <a:gd name="T26" fmla="*/ 52 w 80"/>
                  <a:gd name="T27" fmla="*/ 120 h 128"/>
                  <a:gd name="T28" fmla="*/ 56 w 80"/>
                  <a:gd name="T29" fmla="*/ 116 h 128"/>
                  <a:gd name="T30" fmla="*/ 52 w 80"/>
                  <a:gd name="T31" fmla="*/ 112 h 128"/>
                  <a:gd name="T32" fmla="*/ 40 w 80"/>
                  <a:gd name="T33" fmla="*/ 8 h 128"/>
                  <a:gd name="T34" fmla="*/ 72 w 80"/>
                  <a:gd name="T35" fmla="*/ 40 h 128"/>
                  <a:gd name="T36" fmla="*/ 56 w 80"/>
                  <a:gd name="T37" fmla="*/ 68 h 128"/>
                  <a:gd name="T38" fmla="*/ 52 w 80"/>
                  <a:gd name="T39" fmla="*/ 70 h 128"/>
                  <a:gd name="T40" fmla="*/ 52 w 80"/>
                  <a:gd name="T41" fmla="*/ 88 h 128"/>
                  <a:gd name="T42" fmla="*/ 28 w 80"/>
                  <a:gd name="T43" fmla="*/ 88 h 128"/>
                  <a:gd name="T44" fmla="*/ 28 w 80"/>
                  <a:gd name="T45" fmla="*/ 70 h 128"/>
                  <a:gd name="T46" fmla="*/ 24 w 80"/>
                  <a:gd name="T47" fmla="*/ 68 h 128"/>
                  <a:gd name="T48" fmla="*/ 8 w 80"/>
                  <a:gd name="T49" fmla="*/ 40 h 128"/>
                  <a:gd name="T50" fmla="*/ 40 w 80"/>
                  <a:gd name="T51" fmla="*/ 8 h 128"/>
                  <a:gd name="T52" fmla="*/ 40 w 80"/>
                  <a:gd name="T53" fmla="*/ 0 h 128"/>
                  <a:gd name="T54" fmla="*/ 0 w 80"/>
                  <a:gd name="T55" fmla="*/ 40 h 128"/>
                  <a:gd name="T56" fmla="*/ 20 w 80"/>
                  <a:gd name="T57" fmla="*/ 75 h 128"/>
                  <a:gd name="T58" fmla="*/ 20 w 80"/>
                  <a:gd name="T59" fmla="*/ 88 h 128"/>
                  <a:gd name="T60" fmla="*/ 28 w 80"/>
                  <a:gd name="T61" fmla="*/ 96 h 128"/>
                  <a:gd name="T62" fmla="*/ 52 w 80"/>
                  <a:gd name="T63" fmla="*/ 96 h 128"/>
                  <a:gd name="T64" fmla="*/ 60 w 80"/>
                  <a:gd name="T65" fmla="*/ 88 h 128"/>
                  <a:gd name="T66" fmla="*/ 60 w 80"/>
                  <a:gd name="T67" fmla="*/ 75 h 128"/>
                  <a:gd name="T68" fmla="*/ 80 w 80"/>
                  <a:gd name="T69" fmla="*/ 40 h 128"/>
                  <a:gd name="T70" fmla="*/ 40 w 80"/>
                  <a:gd name="T7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0" h="128">
                    <a:moveTo>
                      <a:pt x="56" y="104"/>
                    </a:moveTo>
                    <a:cubicBezTo>
                      <a:pt x="56" y="106"/>
                      <a:pt x="54" y="108"/>
                      <a:pt x="52" y="108"/>
                    </a:cubicBezTo>
                    <a:cubicBezTo>
                      <a:pt x="28" y="108"/>
                      <a:pt x="28" y="108"/>
                      <a:pt x="28" y="108"/>
                    </a:cubicBezTo>
                    <a:cubicBezTo>
                      <a:pt x="26" y="108"/>
                      <a:pt x="24" y="106"/>
                      <a:pt x="24" y="104"/>
                    </a:cubicBezTo>
                    <a:cubicBezTo>
                      <a:pt x="24" y="102"/>
                      <a:pt x="26" y="100"/>
                      <a:pt x="28" y="100"/>
                    </a:cubicBezTo>
                    <a:cubicBezTo>
                      <a:pt x="52" y="100"/>
                      <a:pt x="52" y="100"/>
                      <a:pt x="52" y="100"/>
                    </a:cubicBezTo>
                    <a:cubicBezTo>
                      <a:pt x="54" y="100"/>
                      <a:pt x="56" y="102"/>
                      <a:pt x="56" y="104"/>
                    </a:cubicBezTo>
                    <a:moveTo>
                      <a:pt x="52" y="112"/>
                    </a:moveTo>
                    <a:cubicBezTo>
                      <a:pt x="28" y="112"/>
                      <a:pt x="28" y="112"/>
                      <a:pt x="28" y="112"/>
                    </a:cubicBezTo>
                    <a:cubicBezTo>
                      <a:pt x="26" y="112"/>
                      <a:pt x="24" y="114"/>
                      <a:pt x="24" y="116"/>
                    </a:cubicBezTo>
                    <a:cubicBezTo>
                      <a:pt x="24" y="118"/>
                      <a:pt x="26" y="120"/>
                      <a:pt x="28" y="120"/>
                    </a:cubicBezTo>
                    <a:cubicBezTo>
                      <a:pt x="28" y="125"/>
                      <a:pt x="31" y="128"/>
                      <a:pt x="36" y="128"/>
                    </a:cubicBezTo>
                    <a:cubicBezTo>
                      <a:pt x="44" y="128"/>
                      <a:pt x="44" y="128"/>
                      <a:pt x="44" y="128"/>
                    </a:cubicBezTo>
                    <a:cubicBezTo>
                      <a:pt x="48" y="128"/>
                      <a:pt x="52" y="125"/>
                      <a:pt x="52" y="120"/>
                    </a:cubicBezTo>
                    <a:cubicBezTo>
                      <a:pt x="54" y="120"/>
                      <a:pt x="56" y="118"/>
                      <a:pt x="56" y="116"/>
                    </a:cubicBezTo>
                    <a:cubicBezTo>
                      <a:pt x="56" y="114"/>
                      <a:pt x="54" y="112"/>
                      <a:pt x="52" y="112"/>
                    </a:cubicBezTo>
                    <a:moveTo>
                      <a:pt x="40" y="8"/>
                    </a:moveTo>
                    <a:cubicBezTo>
                      <a:pt x="57" y="8"/>
                      <a:pt x="72" y="23"/>
                      <a:pt x="72" y="40"/>
                    </a:cubicBezTo>
                    <a:cubicBezTo>
                      <a:pt x="72" y="52"/>
                      <a:pt x="66" y="62"/>
                      <a:pt x="56" y="68"/>
                    </a:cubicBezTo>
                    <a:cubicBezTo>
                      <a:pt x="52" y="70"/>
                      <a:pt x="52" y="70"/>
                      <a:pt x="52" y="70"/>
                    </a:cubicBezTo>
                    <a:cubicBezTo>
                      <a:pt x="52" y="88"/>
                      <a:pt x="52" y="88"/>
                      <a:pt x="52" y="88"/>
                    </a:cubicBezTo>
                    <a:cubicBezTo>
                      <a:pt x="28" y="88"/>
                      <a:pt x="28" y="88"/>
                      <a:pt x="28" y="88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14" y="62"/>
                      <a:pt x="8" y="52"/>
                      <a:pt x="8" y="40"/>
                    </a:cubicBezTo>
                    <a:cubicBezTo>
                      <a:pt x="8" y="23"/>
                      <a:pt x="22" y="8"/>
                      <a:pt x="40" y="8"/>
                    </a:cubicBezTo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55"/>
                      <a:pt x="8" y="68"/>
                      <a:pt x="20" y="75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0" y="93"/>
                      <a:pt x="23" y="96"/>
                      <a:pt x="28" y="96"/>
                    </a:cubicBezTo>
                    <a:cubicBezTo>
                      <a:pt x="52" y="96"/>
                      <a:pt x="52" y="96"/>
                      <a:pt x="52" y="96"/>
                    </a:cubicBezTo>
                    <a:cubicBezTo>
                      <a:pt x="56" y="96"/>
                      <a:pt x="60" y="93"/>
                      <a:pt x="60" y="88"/>
                    </a:cubicBezTo>
                    <a:cubicBezTo>
                      <a:pt x="60" y="75"/>
                      <a:pt x="60" y="75"/>
                      <a:pt x="60" y="75"/>
                    </a:cubicBezTo>
                    <a:cubicBezTo>
                      <a:pt x="72" y="68"/>
                      <a:pt x="80" y="55"/>
                      <a:pt x="80" y="40"/>
                    </a:cubicBezTo>
                    <a:cubicBezTo>
                      <a:pt x="80" y="18"/>
                      <a:pt x="62" y="0"/>
                      <a:pt x="40" y="0"/>
                    </a:cubicBezTo>
                  </a:path>
                </a:pathLst>
              </a:custGeom>
              <a:solidFill>
                <a:schemeClr val="bg1"/>
              </a:solidFill>
              <a:ln>
                <a:solidFill>
                  <a:srgbClr val="FFC000"/>
                </a:solidFill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5436096" y="3723878"/>
                <a:ext cx="0" cy="1008112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5652121" y="3809603"/>
              <a:ext cx="26642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使用报告或数据，说明本项目非做不可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1" name="矩形 30"/>
          <p:cNvSpPr/>
          <p:nvPr/>
        </p:nvSpPr>
        <p:spPr>
          <a:xfrm>
            <a:off x="4829174" y="1689745"/>
            <a:ext cx="276716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让投资人知道本项目的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细分市场需求情况</a:t>
            </a:r>
            <a:endParaRPr lang="zh-CN" altLang="en-US" b="1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  <a:sym typeface="Arial" charset="0"/>
            </a:endParaRPr>
          </a:p>
        </p:txBody>
      </p:sp>
      <p:grpSp>
        <p:nvGrpSpPr>
          <p:cNvPr id="5" name="组合 41"/>
          <p:cNvGrpSpPr/>
          <p:nvPr/>
        </p:nvGrpSpPr>
        <p:grpSpPr>
          <a:xfrm>
            <a:off x="1321247" y="2496691"/>
            <a:ext cx="3328094" cy="1160839"/>
            <a:chOff x="1055440" y="3360006"/>
            <a:chExt cx="3328094" cy="1160839"/>
          </a:xfrm>
        </p:grpSpPr>
        <p:grpSp>
          <p:nvGrpSpPr>
            <p:cNvPr id="6" name="组合 66"/>
            <p:cNvGrpSpPr>
              <a:grpSpLocks/>
            </p:cNvGrpSpPr>
            <p:nvPr/>
          </p:nvGrpSpPr>
          <p:grpSpPr bwMode="auto">
            <a:xfrm>
              <a:off x="1055440" y="3360006"/>
              <a:ext cx="3328094" cy="908773"/>
              <a:chOff x="23367" y="0"/>
              <a:chExt cx="3941520" cy="469687"/>
            </a:xfrm>
          </p:grpSpPr>
          <p:sp>
            <p:nvSpPr>
              <p:cNvPr id="48" name="TextBox 6"/>
              <p:cNvSpPr>
                <a:spLocks noChangeArrowheads="1"/>
              </p:cNvSpPr>
              <p:nvPr/>
            </p:nvSpPr>
            <p:spPr bwMode="auto">
              <a:xfrm>
                <a:off x="41992" y="0"/>
                <a:ext cx="3456384" cy="2250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-106363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 smtClean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细分市场情况：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</p:txBody>
          </p:sp>
          <p:sp>
            <p:nvSpPr>
              <p:cNvPr id="49" name="直接连接符 45"/>
              <p:cNvSpPr>
                <a:spLocks noChangeShapeType="1"/>
              </p:cNvSpPr>
              <p:nvPr/>
            </p:nvSpPr>
            <p:spPr bwMode="auto">
              <a:xfrm flipV="1">
                <a:off x="127273" y="260514"/>
                <a:ext cx="3837614" cy="0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50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197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284163">
                  <a:lnSpc>
                    <a:spcPct val="130000"/>
                  </a:lnSpc>
                  <a:buSzPct val="100000"/>
                </a:pPr>
                <a:endParaRPr lang="en-US" altLang="zh-CN" sz="160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</p:txBody>
          </p:sp>
        </p:grpSp>
        <p:sp>
          <p:nvSpPr>
            <p:cNvPr id="47" name="TextBox 20"/>
            <p:cNvSpPr txBox="1">
              <a:spLocks noChangeArrowheads="1"/>
            </p:cNvSpPr>
            <p:nvPr/>
          </p:nvSpPr>
          <p:spPr bwMode="auto">
            <a:xfrm>
              <a:off x="1253876" y="3936070"/>
              <a:ext cx="291363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dirty="0" smtClean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容量</a:t>
              </a:r>
              <a:r>
                <a:rPr lang="en-US" altLang="zh-CN" sz="1600" dirty="0" smtClean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/</a:t>
              </a:r>
              <a:r>
                <a:rPr lang="zh-CN" altLang="en-US" sz="1600" dirty="0" smtClean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规模、增长情况</a:t>
              </a:r>
              <a:r>
                <a:rPr lang="en-US" altLang="zh-CN" sz="1600" dirty="0" smtClean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/</a:t>
              </a:r>
              <a:r>
                <a:rPr lang="zh-CN" altLang="en-US" sz="1600" dirty="0" smtClean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趋势、机会等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7" name="组合 40"/>
          <p:cNvGrpSpPr/>
          <p:nvPr/>
        </p:nvGrpSpPr>
        <p:grpSpPr>
          <a:xfrm>
            <a:off x="1321921" y="1056531"/>
            <a:ext cx="3327420" cy="1163167"/>
            <a:chOff x="1100564" y="1272703"/>
            <a:chExt cx="3327420" cy="1163167"/>
          </a:xfrm>
        </p:grpSpPr>
        <p:grpSp>
          <p:nvGrpSpPr>
            <p:cNvPr id="8" name="组合 66"/>
            <p:cNvGrpSpPr>
              <a:grpSpLocks/>
            </p:cNvGrpSpPr>
            <p:nvPr/>
          </p:nvGrpSpPr>
          <p:grpSpPr bwMode="auto">
            <a:xfrm>
              <a:off x="1100564" y="1272703"/>
              <a:ext cx="3327420" cy="908795"/>
              <a:chOff x="23366" y="0"/>
              <a:chExt cx="3941597" cy="469678"/>
            </a:xfrm>
          </p:grpSpPr>
          <p:sp>
            <p:nvSpPr>
              <p:cNvPr id="54" name="TextBox 6"/>
              <p:cNvSpPr>
                <a:spLocks noChangeArrowheads="1"/>
              </p:cNvSpPr>
              <p:nvPr/>
            </p:nvSpPr>
            <p:spPr bwMode="auto">
              <a:xfrm>
                <a:off x="23366" y="0"/>
                <a:ext cx="3456385" cy="2250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-106363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 smtClean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用户需求场景：</a:t>
                </a:r>
                <a:endParaRPr lang="zh-CN" altLang="en-US" b="1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</p:txBody>
          </p:sp>
          <p:sp>
            <p:nvSpPr>
              <p:cNvPr id="55" name="直接连接符 45"/>
              <p:cNvSpPr>
                <a:spLocks noChangeShapeType="1"/>
              </p:cNvSpPr>
              <p:nvPr/>
            </p:nvSpPr>
            <p:spPr bwMode="auto">
              <a:xfrm flipV="1">
                <a:off x="126495" y="260503"/>
                <a:ext cx="3838468" cy="1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56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1970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284163">
                  <a:lnSpc>
                    <a:spcPct val="130000"/>
                  </a:lnSpc>
                  <a:buSzPct val="100000"/>
                </a:pPr>
                <a:endParaRPr lang="en-US" altLang="zh-CN" sz="160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</p:txBody>
          </p:sp>
        </p:grpSp>
        <p:sp>
          <p:nvSpPr>
            <p:cNvPr id="53" name="TextBox 19"/>
            <p:cNvSpPr txBox="1">
              <a:spLocks noChangeArrowheads="1"/>
            </p:cNvSpPr>
            <p:nvPr/>
          </p:nvSpPr>
          <p:spPr bwMode="auto">
            <a:xfrm>
              <a:off x="1259632" y="1851670"/>
              <a:ext cx="285343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dirty="0" smtClean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具体阐述应用场景，体现项目在市场上的必要性或可行性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4" y="19050"/>
            <a:ext cx="3729667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3.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项目介绍</a:t>
            </a:r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-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产品服务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7520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" name="组合 23"/>
          <p:cNvGrpSpPr/>
          <p:nvPr/>
        </p:nvGrpSpPr>
        <p:grpSpPr>
          <a:xfrm>
            <a:off x="4716016" y="3579862"/>
            <a:ext cx="3744417" cy="1032282"/>
            <a:chOff x="4716016" y="3579862"/>
            <a:chExt cx="3744417" cy="1032282"/>
          </a:xfrm>
        </p:grpSpPr>
        <p:grpSp>
          <p:nvGrpSpPr>
            <p:cNvPr id="4" name="组合 47"/>
            <p:cNvGrpSpPr/>
            <p:nvPr/>
          </p:nvGrpSpPr>
          <p:grpSpPr>
            <a:xfrm>
              <a:off x="4716016" y="3579862"/>
              <a:ext cx="3744417" cy="1032282"/>
              <a:chOff x="4427983" y="3579862"/>
              <a:chExt cx="4440333" cy="1224136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4427983" y="3579862"/>
                <a:ext cx="4440333" cy="1224136"/>
              </a:xfrm>
              <a:prstGeom prst="rect">
                <a:avLst/>
              </a:prstGeom>
              <a:solidFill>
                <a:srgbClr val="00000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Freeform 95"/>
              <p:cNvSpPr>
                <a:spLocks noEditPoints="1"/>
              </p:cNvSpPr>
              <p:nvPr/>
            </p:nvSpPr>
            <p:spPr bwMode="auto">
              <a:xfrm>
                <a:off x="4644008" y="3723879"/>
                <a:ext cx="583369" cy="936104"/>
              </a:xfrm>
              <a:custGeom>
                <a:avLst/>
                <a:gdLst>
                  <a:gd name="T0" fmla="*/ 56 w 80"/>
                  <a:gd name="T1" fmla="*/ 104 h 128"/>
                  <a:gd name="T2" fmla="*/ 52 w 80"/>
                  <a:gd name="T3" fmla="*/ 108 h 128"/>
                  <a:gd name="T4" fmla="*/ 28 w 80"/>
                  <a:gd name="T5" fmla="*/ 108 h 128"/>
                  <a:gd name="T6" fmla="*/ 24 w 80"/>
                  <a:gd name="T7" fmla="*/ 104 h 128"/>
                  <a:gd name="T8" fmla="*/ 28 w 80"/>
                  <a:gd name="T9" fmla="*/ 100 h 128"/>
                  <a:gd name="T10" fmla="*/ 52 w 80"/>
                  <a:gd name="T11" fmla="*/ 100 h 128"/>
                  <a:gd name="T12" fmla="*/ 56 w 80"/>
                  <a:gd name="T13" fmla="*/ 104 h 128"/>
                  <a:gd name="T14" fmla="*/ 52 w 80"/>
                  <a:gd name="T15" fmla="*/ 112 h 128"/>
                  <a:gd name="T16" fmla="*/ 28 w 80"/>
                  <a:gd name="T17" fmla="*/ 112 h 128"/>
                  <a:gd name="T18" fmla="*/ 24 w 80"/>
                  <a:gd name="T19" fmla="*/ 116 h 128"/>
                  <a:gd name="T20" fmla="*/ 28 w 80"/>
                  <a:gd name="T21" fmla="*/ 120 h 128"/>
                  <a:gd name="T22" fmla="*/ 36 w 80"/>
                  <a:gd name="T23" fmla="*/ 128 h 128"/>
                  <a:gd name="T24" fmla="*/ 44 w 80"/>
                  <a:gd name="T25" fmla="*/ 128 h 128"/>
                  <a:gd name="T26" fmla="*/ 52 w 80"/>
                  <a:gd name="T27" fmla="*/ 120 h 128"/>
                  <a:gd name="T28" fmla="*/ 56 w 80"/>
                  <a:gd name="T29" fmla="*/ 116 h 128"/>
                  <a:gd name="T30" fmla="*/ 52 w 80"/>
                  <a:gd name="T31" fmla="*/ 112 h 128"/>
                  <a:gd name="T32" fmla="*/ 40 w 80"/>
                  <a:gd name="T33" fmla="*/ 8 h 128"/>
                  <a:gd name="T34" fmla="*/ 72 w 80"/>
                  <a:gd name="T35" fmla="*/ 40 h 128"/>
                  <a:gd name="T36" fmla="*/ 56 w 80"/>
                  <a:gd name="T37" fmla="*/ 68 h 128"/>
                  <a:gd name="T38" fmla="*/ 52 w 80"/>
                  <a:gd name="T39" fmla="*/ 70 h 128"/>
                  <a:gd name="T40" fmla="*/ 52 w 80"/>
                  <a:gd name="T41" fmla="*/ 88 h 128"/>
                  <a:gd name="T42" fmla="*/ 28 w 80"/>
                  <a:gd name="T43" fmla="*/ 88 h 128"/>
                  <a:gd name="T44" fmla="*/ 28 w 80"/>
                  <a:gd name="T45" fmla="*/ 70 h 128"/>
                  <a:gd name="T46" fmla="*/ 24 w 80"/>
                  <a:gd name="T47" fmla="*/ 68 h 128"/>
                  <a:gd name="T48" fmla="*/ 8 w 80"/>
                  <a:gd name="T49" fmla="*/ 40 h 128"/>
                  <a:gd name="T50" fmla="*/ 40 w 80"/>
                  <a:gd name="T51" fmla="*/ 8 h 128"/>
                  <a:gd name="T52" fmla="*/ 40 w 80"/>
                  <a:gd name="T53" fmla="*/ 0 h 128"/>
                  <a:gd name="T54" fmla="*/ 0 w 80"/>
                  <a:gd name="T55" fmla="*/ 40 h 128"/>
                  <a:gd name="T56" fmla="*/ 20 w 80"/>
                  <a:gd name="T57" fmla="*/ 75 h 128"/>
                  <a:gd name="T58" fmla="*/ 20 w 80"/>
                  <a:gd name="T59" fmla="*/ 88 h 128"/>
                  <a:gd name="T60" fmla="*/ 28 w 80"/>
                  <a:gd name="T61" fmla="*/ 96 h 128"/>
                  <a:gd name="T62" fmla="*/ 52 w 80"/>
                  <a:gd name="T63" fmla="*/ 96 h 128"/>
                  <a:gd name="T64" fmla="*/ 60 w 80"/>
                  <a:gd name="T65" fmla="*/ 88 h 128"/>
                  <a:gd name="T66" fmla="*/ 60 w 80"/>
                  <a:gd name="T67" fmla="*/ 75 h 128"/>
                  <a:gd name="T68" fmla="*/ 80 w 80"/>
                  <a:gd name="T69" fmla="*/ 40 h 128"/>
                  <a:gd name="T70" fmla="*/ 40 w 80"/>
                  <a:gd name="T7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0" h="128">
                    <a:moveTo>
                      <a:pt x="56" y="104"/>
                    </a:moveTo>
                    <a:cubicBezTo>
                      <a:pt x="56" y="106"/>
                      <a:pt x="54" y="108"/>
                      <a:pt x="52" y="108"/>
                    </a:cubicBezTo>
                    <a:cubicBezTo>
                      <a:pt x="28" y="108"/>
                      <a:pt x="28" y="108"/>
                      <a:pt x="28" y="108"/>
                    </a:cubicBezTo>
                    <a:cubicBezTo>
                      <a:pt x="26" y="108"/>
                      <a:pt x="24" y="106"/>
                      <a:pt x="24" y="104"/>
                    </a:cubicBezTo>
                    <a:cubicBezTo>
                      <a:pt x="24" y="102"/>
                      <a:pt x="26" y="100"/>
                      <a:pt x="28" y="100"/>
                    </a:cubicBezTo>
                    <a:cubicBezTo>
                      <a:pt x="52" y="100"/>
                      <a:pt x="52" y="100"/>
                      <a:pt x="52" y="100"/>
                    </a:cubicBezTo>
                    <a:cubicBezTo>
                      <a:pt x="54" y="100"/>
                      <a:pt x="56" y="102"/>
                      <a:pt x="56" y="104"/>
                    </a:cubicBezTo>
                    <a:moveTo>
                      <a:pt x="52" y="112"/>
                    </a:moveTo>
                    <a:cubicBezTo>
                      <a:pt x="28" y="112"/>
                      <a:pt x="28" y="112"/>
                      <a:pt x="28" y="112"/>
                    </a:cubicBezTo>
                    <a:cubicBezTo>
                      <a:pt x="26" y="112"/>
                      <a:pt x="24" y="114"/>
                      <a:pt x="24" y="116"/>
                    </a:cubicBezTo>
                    <a:cubicBezTo>
                      <a:pt x="24" y="118"/>
                      <a:pt x="26" y="120"/>
                      <a:pt x="28" y="120"/>
                    </a:cubicBezTo>
                    <a:cubicBezTo>
                      <a:pt x="28" y="125"/>
                      <a:pt x="31" y="128"/>
                      <a:pt x="36" y="128"/>
                    </a:cubicBezTo>
                    <a:cubicBezTo>
                      <a:pt x="44" y="128"/>
                      <a:pt x="44" y="128"/>
                      <a:pt x="44" y="128"/>
                    </a:cubicBezTo>
                    <a:cubicBezTo>
                      <a:pt x="48" y="128"/>
                      <a:pt x="52" y="125"/>
                      <a:pt x="52" y="120"/>
                    </a:cubicBezTo>
                    <a:cubicBezTo>
                      <a:pt x="54" y="120"/>
                      <a:pt x="56" y="118"/>
                      <a:pt x="56" y="116"/>
                    </a:cubicBezTo>
                    <a:cubicBezTo>
                      <a:pt x="56" y="114"/>
                      <a:pt x="54" y="112"/>
                      <a:pt x="52" y="112"/>
                    </a:cubicBezTo>
                    <a:moveTo>
                      <a:pt x="40" y="8"/>
                    </a:moveTo>
                    <a:cubicBezTo>
                      <a:pt x="57" y="8"/>
                      <a:pt x="72" y="23"/>
                      <a:pt x="72" y="40"/>
                    </a:cubicBezTo>
                    <a:cubicBezTo>
                      <a:pt x="72" y="52"/>
                      <a:pt x="66" y="62"/>
                      <a:pt x="56" y="68"/>
                    </a:cubicBezTo>
                    <a:cubicBezTo>
                      <a:pt x="52" y="70"/>
                      <a:pt x="52" y="70"/>
                      <a:pt x="52" y="70"/>
                    </a:cubicBezTo>
                    <a:cubicBezTo>
                      <a:pt x="52" y="88"/>
                      <a:pt x="52" y="88"/>
                      <a:pt x="52" y="88"/>
                    </a:cubicBezTo>
                    <a:cubicBezTo>
                      <a:pt x="28" y="88"/>
                      <a:pt x="28" y="88"/>
                      <a:pt x="28" y="88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14" y="62"/>
                      <a:pt x="8" y="52"/>
                      <a:pt x="8" y="40"/>
                    </a:cubicBezTo>
                    <a:cubicBezTo>
                      <a:pt x="8" y="23"/>
                      <a:pt x="22" y="8"/>
                      <a:pt x="40" y="8"/>
                    </a:cubicBezTo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55"/>
                      <a:pt x="8" y="68"/>
                      <a:pt x="20" y="75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0" y="93"/>
                      <a:pt x="23" y="96"/>
                      <a:pt x="28" y="96"/>
                    </a:cubicBezTo>
                    <a:cubicBezTo>
                      <a:pt x="52" y="96"/>
                      <a:pt x="52" y="96"/>
                      <a:pt x="52" y="96"/>
                    </a:cubicBezTo>
                    <a:cubicBezTo>
                      <a:pt x="56" y="96"/>
                      <a:pt x="60" y="93"/>
                      <a:pt x="60" y="88"/>
                    </a:cubicBezTo>
                    <a:cubicBezTo>
                      <a:pt x="60" y="75"/>
                      <a:pt x="60" y="75"/>
                      <a:pt x="60" y="75"/>
                    </a:cubicBezTo>
                    <a:cubicBezTo>
                      <a:pt x="72" y="68"/>
                      <a:pt x="80" y="55"/>
                      <a:pt x="80" y="40"/>
                    </a:cubicBezTo>
                    <a:cubicBezTo>
                      <a:pt x="80" y="18"/>
                      <a:pt x="62" y="0"/>
                      <a:pt x="40" y="0"/>
                    </a:cubicBezTo>
                  </a:path>
                </a:pathLst>
              </a:custGeom>
              <a:solidFill>
                <a:schemeClr val="bg1"/>
              </a:solidFill>
              <a:ln>
                <a:solidFill>
                  <a:srgbClr val="FFC000"/>
                </a:solidFill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5436096" y="3723878"/>
                <a:ext cx="0" cy="1008112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5652121" y="3723878"/>
              <a:ext cx="26642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介绍你的项目做什么，做这个事情的方法是什么，现在做到什么程度</a:t>
              </a:r>
              <a:endParaRPr lang="zh-CN" altLang="en-US" sz="14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4810124" y="1746895"/>
            <a:ext cx="27862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1.5 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  <a:sym typeface="Arial" charset="0"/>
              </a:rPr>
              <a:t>让投资人了解融资项目的特点和亮点</a:t>
            </a:r>
          </a:p>
        </p:txBody>
      </p:sp>
      <p:grpSp>
        <p:nvGrpSpPr>
          <p:cNvPr id="5" name="组合 24"/>
          <p:cNvGrpSpPr/>
          <p:nvPr/>
        </p:nvGrpSpPr>
        <p:grpSpPr>
          <a:xfrm>
            <a:off x="1302197" y="2506216"/>
            <a:ext cx="3328094" cy="914618"/>
            <a:chOff x="1055440" y="3360006"/>
            <a:chExt cx="3328094" cy="914618"/>
          </a:xfrm>
        </p:grpSpPr>
        <p:grpSp>
          <p:nvGrpSpPr>
            <p:cNvPr id="6" name="组合 66"/>
            <p:cNvGrpSpPr>
              <a:grpSpLocks/>
            </p:cNvGrpSpPr>
            <p:nvPr/>
          </p:nvGrpSpPr>
          <p:grpSpPr bwMode="auto">
            <a:xfrm>
              <a:off x="1055440" y="3360006"/>
              <a:ext cx="3328094" cy="908773"/>
              <a:chOff x="23367" y="0"/>
              <a:chExt cx="3941520" cy="469687"/>
            </a:xfrm>
          </p:grpSpPr>
          <p:sp>
            <p:nvSpPr>
              <p:cNvPr id="28" name="TextBox 6"/>
              <p:cNvSpPr>
                <a:spLocks noChangeArrowheads="1"/>
              </p:cNvSpPr>
              <p:nvPr/>
            </p:nvSpPr>
            <p:spPr bwMode="auto">
              <a:xfrm>
                <a:off x="41992" y="0"/>
                <a:ext cx="3456384" cy="2338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-106363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项目所处阶段：</a:t>
                </a:r>
              </a:p>
            </p:txBody>
          </p:sp>
          <p:sp>
            <p:nvSpPr>
              <p:cNvPr id="29" name="直接连接符 45"/>
              <p:cNvSpPr>
                <a:spLocks noChangeShapeType="1"/>
              </p:cNvSpPr>
              <p:nvPr/>
            </p:nvSpPr>
            <p:spPr bwMode="auto">
              <a:xfrm flipV="1">
                <a:off x="127273" y="260514"/>
                <a:ext cx="3837614" cy="0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30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197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284163">
                  <a:lnSpc>
                    <a:spcPct val="130000"/>
                  </a:lnSpc>
                  <a:buSzPct val="100000"/>
                </a:pPr>
                <a:endParaRPr lang="en-US" altLang="zh-CN" sz="160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</p:txBody>
          </p:sp>
        </p:grpSp>
        <p:sp>
          <p:nvSpPr>
            <p:cNvPr id="27" name="TextBox 20"/>
            <p:cNvSpPr txBox="1">
              <a:spLocks noChangeArrowheads="1"/>
            </p:cNvSpPr>
            <p:nvPr/>
          </p:nvSpPr>
          <p:spPr bwMode="auto">
            <a:xfrm>
              <a:off x="1253876" y="3936070"/>
              <a:ext cx="28416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运营数据、取得资质、规模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7" name="组合 30"/>
          <p:cNvGrpSpPr/>
          <p:nvPr/>
        </p:nvGrpSpPr>
        <p:grpSpPr>
          <a:xfrm>
            <a:off x="1302871" y="1066056"/>
            <a:ext cx="3327420" cy="1163167"/>
            <a:chOff x="1100564" y="1272703"/>
            <a:chExt cx="3327420" cy="1163167"/>
          </a:xfrm>
        </p:grpSpPr>
        <p:grpSp>
          <p:nvGrpSpPr>
            <p:cNvPr id="8" name="组合 66"/>
            <p:cNvGrpSpPr>
              <a:grpSpLocks/>
            </p:cNvGrpSpPr>
            <p:nvPr/>
          </p:nvGrpSpPr>
          <p:grpSpPr bwMode="auto">
            <a:xfrm>
              <a:off x="1100564" y="1272703"/>
              <a:ext cx="3327420" cy="908795"/>
              <a:chOff x="23366" y="0"/>
              <a:chExt cx="3941597" cy="469678"/>
            </a:xfrm>
          </p:grpSpPr>
          <p:sp>
            <p:nvSpPr>
              <p:cNvPr id="43" name="TextBox 6"/>
              <p:cNvSpPr>
                <a:spLocks noChangeArrowheads="1"/>
              </p:cNvSpPr>
              <p:nvPr/>
            </p:nvSpPr>
            <p:spPr bwMode="auto">
              <a:xfrm>
                <a:off x="23366" y="0"/>
                <a:ext cx="3456385" cy="244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-106363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 smtClean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产品</a:t>
                </a:r>
                <a:r>
                  <a:rPr lang="en-US" altLang="zh-CN" b="1" dirty="0" smtClean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/</a:t>
                </a:r>
                <a:r>
                  <a:rPr lang="zh-CN" altLang="en-US" b="1" dirty="0" smtClean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服务介绍</a:t>
                </a: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：</a:t>
                </a:r>
              </a:p>
            </p:txBody>
          </p:sp>
          <p:sp>
            <p:nvSpPr>
              <p:cNvPr id="44" name="直接连接符 45"/>
              <p:cNvSpPr>
                <a:spLocks noChangeShapeType="1"/>
              </p:cNvSpPr>
              <p:nvPr/>
            </p:nvSpPr>
            <p:spPr bwMode="auto">
              <a:xfrm flipV="1">
                <a:off x="126495" y="260503"/>
                <a:ext cx="3838468" cy="1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45" name="TextBox 6"/>
              <p:cNvSpPr>
                <a:spLocks noChangeArrowheads="1"/>
              </p:cNvSpPr>
              <p:nvPr/>
            </p:nvSpPr>
            <p:spPr bwMode="auto">
              <a:xfrm>
                <a:off x="23367" y="272639"/>
                <a:ext cx="3600399" cy="1970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284163">
                  <a:lnSpc>
                    <a:spcPct val="130000"/>
                  </a:lnSpc>
                  <a:buSzPct val="100000"/>
                </a:pPr>
                <a:endParaRPr lang="en-US" altLang="zh-CN" sz="160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endParaRPr>
              </a:p>
            </p:txBody>
          </p:sp>
        </p:grpSp>
        <p:sp>
          <p:nvSpPr>
            <p:cNvPr id="42" name="TextBox 19"/>
            <p:cNvSpPr txBox="1">
              <a:spLocks noChangeArrowheads="1"/>
            </p:cNvSpPr>
            <p:nvPr/>
          </p:nvSpPr>
          <p:spPr bwMode="auto">
            <a:xfrm>
              <a:off x="1259632" y="1851670"/>
              <a:ext cx="285343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特点、用途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功能</a:t>
              </a:r>
              <a:r>
                <a:rPr lang="en-US" altLang="zh-CN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/</a:t>
              </a: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原理、解决的问题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47" name="页脚占位符 4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5" y="19050"/>
            <a:ext cx="3591644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4.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项目介绍</a:t>
            </a:r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-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核心能力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8282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" name="组合 23"/>
          <p:cNvGrpSpPr/>
          <p:nvPr/>
        </p:nvGrpSpPr>
        <p:grpSpPr>
          <a:xfrm>
            <a:off x="5154166" y="3675112"/>
            <a:ext cx="3744417" cy="1032282"/>
            <a:chOff x="4716016" y="3579862"/>
            <a:chExt cx="3744417" cy="1032282"/>
          </a:xfrm>
        </p:grpSpPr>
        <p:grpSp>
          <p:nvGrpSpPr>
            <p:cNvPr id="4" name="组合 47"/>
            <p:cNvGrpSpPr/>
            <p:nvPr/>
          </p:nvGrpSpPr>
          <p:grpSpPr>
            <a:xfrm>
              <a:off x="4716016" y="3579862"/>
              <a:ext cx="3744417" cy="1032282"/>
              <a:chOff x="4427983" y="3579862"/>
              <a:chExt cx="4440333" cy="1224136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4427983" y="3579862"/>
                <a:ext cx="4440333" cy="1224136"/>
              </a:xfrm>
              <a:prstGeom prst="rect">
                <a:avLst/>
              </a:prstGeom>
              <a:solidFill>
                <a:srgbClr val="00000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Freeform 95"/>
              <p:cNvSpPr>
                <a:spLocks noEditPoints="1"/>
              </p:cNvSpPr>
              <p:nvPr/>
            </p:nvSpPr>
            <p:spPr bwMode="auto">
              <a:xfrm>
                <a:off x="4644008" y="3723879"/>
                <a:ext cx="583369" cy="936104"/>
              </a:xfrm>
              <a:custGeom>
                <a:avLst/>
                <a:gdLst>
                  <a:gd name="T0" fmla="*/ 56 w 80"/>
                  <a:gd name="T1" fmla="*/ 104 h 128"/>
                  <a:gd name="T2" fmla="*/ 52 w 80"/>
                  <a:gd name="T3" fmla="*/ 108 h 128"/>
                  <a:gd name="T4" fmla="*/ 28 w 80"/>
                  <a:gd name="T5" fmla="*/ 108 h 128"/>
                  <a:gd name="T6" fmla="*/ 24 w 80"/>
                  <a:gd name="T7" fmla="*/ 104 h 128"/>
                  <a:gd name="T8" fmla="*/ 28 w 80"/>
                  <a:gd name="T9" fmla="*/ 100 h 128"/>
                  <a:gd name="T10" fmla="*/ 52 w 80"/>
                  <a:gd name="T11" fmla="*/ 100 h 128"/>
                  <a:gd name="T12" fmla="*/ 56 w 80"/>
                  <a:gd name="T13" fmla="*/ 104 h 128"/>
                  <a:gd name="T14" fmla="*/ 52 w 80"/>
                  <a:gd name="T15" fmla="*/ 112 h 128"/>
                  <a:gd name="T16" fmla="*/ 28 w 80"/>
                  <a:gd name="T17" fmla="*/ 112 h 128"/>
                  <a:gd name="T18" fmla="*/ 24 w 80"/>
                  <a:gd name="T19" fmla="*/ 116 h 128"/>
                  <a:gd name="T20" fmla="*/ 28 w 80"/>
                  <a:gd name="T21" fmla="*/ 120 h 128"/>
                  <a:gd name="T22" fmla="*/ 36 w 80"/>
                  <a:gd name="T23" fmla="*/ 128 h 128"/>
                  <a:gd name="T24" fmla="*/ 44 w 80"/>
                  <a:gd name="T25" fmla="*/ 128 h 128"/>
                  <a:gd name="T26" fmla="*/ 52 w 80"/>
                  <a:gd name="T27" fmla="*/ 120 h 128"/>
                  <a:gd name="T28" fmla="*/ 56 w 80"/>
                  <a:gd name="T29" fmla="*/ 116 h 128"/>
                  <a:gd name="T30" fmla="*/ 52 w 80"/>
                  <a:gd name="T31" fmla="*/ 112 h 128"/>
                  <a:gd name="T32" fmla="*/ 40 w 80"/>
                  <a:gd name="T33" fmla="*/ 8 h 128"/>
                  <a:gd name="T34" fmla="*/ 72 w 80"/>
                  <a:gd name="T35" fmla="*/ 40 h 128"/>
                  <a:gd name="T36" fmla="*/ 56 w 80"/>
                  <a:gd name="T37" fmla="*/ 68 h 128"/>
                  <a:gd name="T38" fmla="*/ 52 w 80"/>
                  <a:gd name="T39" fmla="*/ 70 h 128"/>
                  <a:gd name="T40" fmla="*/ 52 w 80"/>
                  <a:gd name="T41" fmla="*/ 88 h 128"/>
                  <a:gd name="T42" fmla="*/ 28 w 80"/>
                  <a:gd name="T43" fmla="*/ 88 h 128"/>
                  <a:gd name="T44" fmla="*/ 28 w 80"/>
                  <a:gd name="T45" fmla="*/ 70 h 128"/>
                  <a:gd name="T46" fmla="*/ 24 w 80"/>
                  <a:gd name="T47" fmla="*/ 68 h 128"/>
                  <a:gd name="T48" fmla="*/ 8 w 80"/>
                  <a:gd name="T49" fmla="*/ 40 h 128"/>
                  <a:gd name="T50" fmla="*/ 40 w 80"/>
                  <a:gd name="T51" fmla="*/ 8 h 128"/>
                  <a:gd name="T52" fmla="*/ 40 w 80"/>
                  <a:gd name="T53" fmla="*/ 0 h 128"/>
                  <a:gd name="T54" fmla="*/ 0 w 80"/>
                  <a:gd name="T55" fmla="*/ 40 h 128"/>
                  <a:gd name="T56" fmla="*/ 20 w 80"/>
                  <a:gd name="T57" fmla="*/ 75 h 128"/>
                  <a:gd name="T58" fmla="*/ 20 w 80"/>
                  <a:gd name="T59" fmla="*/ 88 h 128"/>
                  <a:gd name="T60" fmla="*/ 28 w 80"/>
                  <a:gd name="T61" fmla="*/ 96 h 128"/>
                  <a:gd name="T62" fmla="*/ 52 w 80"/>
                  <a:gd name="T63" fmla="*/ 96 h 128"/>
                  <a:gd name="T64" fmla="*/ 60 w 80"/>
                  <a:gd name="T65" fmla="*/ 88 h 128"/>
                  <a:gd name="T66" fmla="*/ 60 w 80"/>
                  <a:gd name="T67" fmla="*/ 75 h 128"/>
                  <a:gd name="T68" fmla="*/ 80 w 80"/>
                  <a:gd name="T69" fmla="*/ 40 h 128"/>
                  <a:gd name="T70" fmla="*/ 40 w 80"/>
                  <a:gd name="T71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0" h="128">
                    <a:moveTo>
                      <a:pt x="56" y="104"/>
                    </a:moveTo>
                    <a:cubicBezTo>
                      <a:pt x="56" y="106"/>
                      <a:pt x="54" y="108"/>
                      <a:pt x="52" y="108"/>
                    </a:cubicBezTo>
                    <a:cubicBezTo>
                      <a:pt x="28" y="108"/>
                      <a:pt x="28" y="108"/>
                      <a:pt x="28" y="108"/>
                    </a:cubicBezTo>
                    <a:cubicBezTo>
                      <a:pt x="26" y="108"/>
                      <a:pt x="24" y="106"/>
                      <a:pt x="24" y="104"/>
                    </a:cubicBezTo>
                    <a:cubicBezTo>
                      <a:pt x="24" y="102"/>
                      <a:pt x="26" y="100"/>
                      <a:pt x="28" y="100"/>
                    </a:cubicBezTo>
                    <a:cubicBezTo>
                      <a:pt x="52" y="100"/>
                      <a:pt x="52" y="100"/>
                      <a:pt x="52" y="100"/>
                    </a:cubicBezTo>
                    <a:cubicBezTo>
                      <a:pt x="54" y="100"/>
                      <a:pt x="56" y="102"/>
                      <a:pt x="56" y="104"/>
                    </a:cubicBezTo>
                    <a:moveTo>
                      <a:pt x="52" y="112"/>
                    </a:moveTo>
                    <a:cubicBezTo>
                      <a:pt x="28" y="112"/>
                      <a:pt x="28" y="112"/>
                      <a:pt x="28" y="112"/>
                    </a:cubicBezTo>
                    <a:cubicBezTo>
                      <a:pt x="26" y="112"/>
                      <a:pt x="24" y="114"/>
                      <a:pt x="24" y="116"/>
                    </a:cubicBezTo>
                    <a:cubicBezTo>
                      <a:pt x="24" y="118"/>
                      <a:pt x="26" y="120"/>
                      <a:pt x="28" y="120"/>
                    </a:cubicBezTo>
                    <a:cubicBezTo>
                      <a:pt x="28" y="125"/>
                      <a:pt x="31" y="128"/>
                      <a:pt x="36" y="128"/>
                    </a:cubicBezTo>
                    <a:cubicBezTo>
                      <a:pt x="44" y="128"/>
                      <a:pt x="44" y="128"/>
                      <a:pt x="44" y="128"/>
                    </a:cubicBezTo>
                    <a:cubicBezTo>
                      <a:pt x="48" y="128"/>
                      <a:pt x="52" y="125"/>
                      <a:pt x="52" y="120"/>
                    </a:cubicBezTo>
                    <a:cubicBezTo>
                      <a:pt x="54" y="120"/>
                      <a:pt x="56" y="118"/>
                      <a:pt x="56" y="116"/>
                    </a:cubicBezTo>
                    <a:cubicBezTo>
                      <a:pt x="56" y="114"/>
                      <a:pt x="54" y="112"/>
                      <a:pt x="52" y="112"/>
                    </a:cubicBezTo>
                    <a:moveTo>
                      <a:pt x="40" y="8"/>
                    </a:moveTo>
                    <a:cubicBezTo>
                      <a:pt x="57" y="8"/>
                      <a:pt x="72" y="23"/>
                      <a:pt x="72" y="40"/>
                    </a:cubicBezTo>
                    <a:cubicBezTo>
                      <a:pt x="72" y="52"/>
                      <a:pt x="66" y="62"/>
                      <a:pt x="56" y="68"/>
                    </a:cubicBezTo>
                    <a:cubicBezTo>
                      <a:pt x="52" y="70"/>
                      <a:pt x="52" y="70"/>
                      <a:pt x="52" y="70"/>
                    </a:cubicBezTo>
                    <a:cubicBezTo>
                      <a:pt x="52" y="88"/>
                      <a:pt x="52" y="88"/>
                      <a:pt x="52" y="88"/>
                    </a:cubicBezTo>
                    <a:cubicBezTo>
                      <a:pt x="28" y="88"/>
                      <a:pt x="28" y="88"/>
                      <a:pt x="28" y="88"/>
                    </a:cubicBezTo>
                    <a:cubicBezTo>
                      <a:pt x="28" y="70"/>
                      <a:pt x="28" y="70"/>
                      <a:pt x="28" y="70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14" y="62"/>
                      <a:pt x="8" y="52"/>
                      <a:pt x="8" y="40"/>
                    </a:cubicBezTo>
                    <a:cubicBezTo>
                      <a:pt x="8" y="23"/>
                      <a:pt x="22" y="8"/>
                      <a:pt x="40" y="8"/>
                    </a:cubicBezTo>
                    <a:moveTo>
                      <a:pt x="40" y="0"/>
                    </a:moveTo>
                    <a:cubicBezTo>
                      <a:pt x="18" y="0"/>
                      <a:pt x="0" y="18"/>
                      <a:pt x="0" y="40"/>
                    </a:cubicBezTo>
                    <a:cubicBezTo>
                      <a:pt x="0" y="55"/>
                      <a:pt x="8" y="68"/>
                      <a:pt x="20" y="75"/>
                    </a:cubicBezTo>
                    <a:cubicBezTo>
                      <a:pt x="20" y="88"/>
                      <a:pt x="20" y="88"/>
                      <a:pt x="20" y="88"/>
                    </a:cubicBezTo>
                    <a:cubicBezTo>
                      <a:pt x="20" y="93"/>
                      <a:pt x="23" y="96"/>
                      <a:pt x="28" y="96"/>
                    </a:cubicBezTo>
                    <a:cubicBezTo>
                      <a:pt x="52" y="96"/>
                      <a:pt x="52" y="96"/>
                      <a:pt x="52" y="96"/>
                    </a:cubicBezTo>
                    <a:cubicBezTo>
                      <a:pt x="56" y="96"/>
                      <a:pt x="60" y="93"/>
                      <a:pt x="60" y="88"/>
                    </a:cubicBezTo>
                    <a:cubicBezTo>
                      <a:pt x="60" y="75"/>
                      <a:pt x="60" y="75"/>
                      <a:pt x="60" y="75"/>
                    </a:cubicBezTo>
                    <a:cubicBezTo>
                      <a:pt x="72" y="68"/>
                      <a:pt x="80" y="55"/>
                      <a:pt x="80" y="40"/>
                    </a:cubicBezTo>
                    <a:cubicBezTo>
                      <a:pt x="80" y="18"/>
                      <a:pt x="62" y="0"/>
                      <a:pt x="40" y="0"/>
                    </a:cubicBezTo>
                  </a:path>
                </a:pathLst>
              </a:custGeom>
              <a:solidFill>
                <a:schemeClr val="bg1"/>
              </a:solidFill>
              <a:ln>
                <a:solidFill>
                  <a:srgbClr val="FFC000"/>
                </a:solidFill>
              </a:ln>
              <a:effectLst/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cxnSp>
            <p:nvCxnSpPr>
              <p:cNvPr id="41" name="直接连接符 40"/>
              <p:cNvCxnSpPr/>
              <p:nvPr/>
            </p:nvCxnSpPr>
            <p:spPr>
              <a:xfrm>
                <a:off x="5436096" y="3723878"/>
                <a:ext cx="0" cy="1008112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5652120" y="3781028"/>
              <a:ext cx="28060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体现核心竞争力，侧面体现行业进入门槛及模仿难度</a:t>
              </a:r>
            </a:p>
          </p:txBody>
        </p:sp>
      </p:grpSp>
      <p:sp>
        <p:nvSpPr>
          <p:cNvPr id="29" name="矩形 28"/>
          <p:cNvSpPr/>
          <p:nvPr/>
        </p:nvSpPr>
        <p:spPr>
          <a:xfrm>
            <a:off x="4871673" y="1717030"/>
            <a:ext cx="28083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  <a:sym typeface="Arial" charset="0"/>
              </a:rPr>
              <a:t>让投资人认同你解决客户需求的能力</a:t>
            </a:r>
            <a:endParaRPr lang="zh-CN" altLang="en-US" b="1" dirty="0" smtClean="0">
              <a:solidFill>
                <a:schemeClr val="accent1">
                  <a:lumMod val="50000"/>
                </a:schemeClr>
              </a:solidFill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pSp>
        <p:nvGrpSpPr>
          <p:cNvPr id="5" name="组合 49"/>
          <p:cNvGrpSpPr/>
          <p:nvPr/>
        </p:nvGrpSpPr>
        <p:grpSpPr>
          <a:xfrm>
            <a:off x="611560" y="1621929"/>
            <a:ext cx="4032448" cy="1501775"/>
            <a:chOff x="611560" y="1698129"/>
            <a:chExt cx="4032448" cy="1501775"/>
          </a:xfrm>
        </p:grpSpPr>
        <p:grpSp>
          <p:nvGrpSpPr>
            <p:cNvPr id="6" name="组合 66"/>
            <p:cNvGrpSpPr>
              <a:grpSpLocks/>
            </p:cNvGrpSpPr>
            <p:nvPr/>
          </p:nvGrpSpPr>
          <p:grpSpPr bwMode="auto">
            <a:xfrm>
              <a:off x="702047" y="1698129"/>
              <a:ext cx="3941961" cy="504055"/>
              <a:chOff x="-47228" y="0"/>
              <a:chExt cx="3735878" cy="260370"/>
            </a:xfrm>
          </p:grpSpPr>
          <p:sp>
            <p:nvSpPr>
              <p:cNvPr id="47" name="TextBox 6"/>
              <p:cNvSpPr>
                <a:spLocks noChangeArrowheads="1"/>
              </p:cNvSpPr>
              <p:nvPr/>
            </p:nvSpPr>
            <p:spPr bwMode="auto">
              <a:xfrm>
                <a:off x="-47228" y="0"/>
                <a:ext cx="3456384" cy="244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-106363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解决客户需求的技术或</a:t>
                </a:r>
                <a:r>
                  <a:rPr lang="zh-CN" altLang="en-US" b="1" dirty="0" smtClean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能力</a:t>
                </a:r>
                <a:endParaRPr lang="zh-CN" alt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8" name="直接连接符 45"/>
              <p:cNvSpPr>
                <a:spLocks noChangeShapeType="1"/>
              </p:cNvSpPr>
              <p:nvPr/>
            </p:nvSpPr>
            <p:spPr bwMode="auto">
              <a:xfrm>
                <a:off x="0" y="256670"/>
                <a:ext cx="3688650" cy="3700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3" name="矩形 16"/>
            <p:cNvSpPr>
              <a:spLocks noChangeArrowheads="1"/>
            </p:cNvSpPr>
            <p:nvPr/>
          </p:nvSpPr>
          <p:spPr bwMode="auto">
            <a:xfrm>
              <a:off x="611560" y="2282329"/>
              <a:ext cx="3689350" cy="917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85750" indent="284163" algn="just">
                <a:lnSpc>
                  <a:spcPts val="2200"/>
                </a:lnSpc>
                <a:buSzPct val="100000"/>
                <a:buFont typeface="Wingdings" pitchFamily="2" charset="2"/>
                <a:buChar char="Ø"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列举硬件、软件、专利等；</a:t>
              </a:r>
              <a:endParaRPr lang="en-US" altLang="zh-CN" sz="1600" dirty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sym typeface="Arial" charset="0"/>
              </a:endParaRPr>
            </a:p>
            <a:p>
              <a:pPr marL="285750" indent="284163" algn="just">
                <a:lnSpc>
                  <a:spcPts val="2200"/>
                </a:lnSpc>
                <a:buSzPct val="100000"/>
                <a:buFont typeface="Wingdings" pitchFamily="2" charset="2"/>
                <a:buChar char="Ø"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响应速度、荣誉、资质、获客成本、配套服务等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2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90574" y="19050"/>
            <a:ext cx="3703787" cy="576263"/>
          </a:xfrm>
        </p:spPr>
        <p:txBody>
          <a:bodyPr/>
          <a:lstStyle/>
          <a:p>
            <a:pPr algn="l"/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5.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项目介绍</a:t>
            </a:r>
            <a:r>
              <a:rPr lang="en-US" altLang="zh-CN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-</a:t>
            </a:r>
            <a:r>
              <a:rPr lang="zh-CN" altLang="en-US" sz="2800" dirty="0" smtClean="0">
                <a:solidFill>
                  <a:schemeClr val="tx2"/>
                </a:solidFill>
                <a:latin typeface="方正姚体"/>
                <a:ea typeface="方正姚体"/>
                <a:cs typeface="+mn-cs"/>
              </a:rPr>
              <a:t>盈利模式</a:t>
            </a:r>
            <a:endParaRPr lang="zh-CN" altLang="en-US" dirty="0"/>
          </a:p>
        </p:txBody>
      </p:sp>
      <p:grpSp>
        <p:nvGrpSpPr>
          <p:cNvPr id="2" name="组合 32"/>
          <p:cNvGrpSpPr/>
          <p:nvPr/>
        </p:nvGrpSpPr>
        <p:grpSpPr>
          <a:xfrm>
            <a:off x="4828200" y="1506908"/>
            <a:ext cx="2894400" cy="1620000"/>
            <a:chOff x="4752000" y="1800000"/>
            <a:chExt cx="2894400" cy="1620000"/>
          </a:xfrm>
          <a:noFill/>
        </p:grpSpPr>
        <p:sp>
          <p:nvSpPr>
            <p:cNvPr id="34" name="流程图: 过程 33"/>
            <p:cNvSpPr/>
            <p:nvPr/>
          </p:nvSpPr>
          <p:spPr>
            <a:xfrm>
              <a:off x="4752000" y="1800000"/>
              <a:ext cx="2894400" cy="1620000"/>
            </a:xfrm>
            <a:prstGeom prst="flowChartProcess">
              <a:avLst/>
            </a:prstGeom>
            <a:grpFill/>
            <a:ln w="28575" cmpd="dbl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-25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5" name="直角三角形 34"/>
            <p:cNvSpPr/>
            <p:nvPr/>
          </p:nvSpPr>
          <p:spPr>
            <a:xfrm>
              <a:off x="4795200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6" name="直角三角形 35"/>
            <p:cNvSpPr/>
            <p:nvPr/>
          </p:nvSpPr>
          <p:spPr>
            <a:xfrm flipH="1" flipV="1">
              <a:off x="7164288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7" name="直角三角形 36"/>
            <p:cNvSpPr/>
            <p:nvPr/>
          </p:nvSpPr>
          <p:spPr>
            <a:xfrm flipH="1">
              <a:off x="7164288" y="2931790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4795200" y="1833668"/>
              <a:ext cx="450050" cy="45005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4886325" y="1422489"/>
            <a:ext cx="279082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.5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分钟</a:t>
            </a:r>
          </a:p>
          <a:p>
            <a:pPr algn="ctr">
              <a:buSzPct val="100000"/>
            </a:pP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  <a:sym typeface="Arial" charset="0"/>
              </a:rPr>
              <a:t> 让投资人了解公司处于价值链</a:t>
            </a:r>
            <a:r>
              <a:rPr lang="zh-CN" altLang="en-US" b="1" dirty="0" smtClean="0">
                <a:solidFill>
                  <a:schemeClr val="accent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的位置、上下游关系、收入分配及发展各阶段盈利模式</a:t>
            </a:r>
          </a:p>
        </p:txBody>
      </p:sp>
      <p:grpSp>
        <p:nvGrpSpPr>
          <p:cNvPr id="3" name="组合 17"/>
          <p:cNvGrpSpPr/>
          <p:nvPr/>
        </p:nvGrpSpPr>
        <p:grpSpPr>
          <a:xfrm>
            <a:off x="1242442" y="1182886"/>
            <a:ext cx="3401565" cy="1088256"/>
            <a:chOff x="514350" y="1666875"/>
            <a:chExt cx="3401565" cy="1088256"/>
          </a:xfrm>
        </p:grpSpPr>
        <p:grpSp>
          <p:nvGrpSpPr>
            <p:cNvPr id="4" name="组合 19"/>
            <p:cNvGrpSpPr>
              <a:grpSpLocks/>
            </p:cNvGrpSpPr>
            <p:nvPr/>
          </p:nvGrpSpPr>
          <p:grpSpPr bwMode="auto">
            <a:xfrm>
              <a:off x="514350" y="1666875"/>
              <a:ext cx="3401565" cy="434927"/>
              <a:chOff x="0" y="0"/>
              <a:chExt cx="3400977" cy="434759"/>
            </a:xfrm>
          </p:grpSpPr>
          <p:sp>
            <p:nvSpPr>
              <p:cNvPr id="22" name="TextBox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256987" cy="4347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277813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价值链流程图</a:t>
                </a:r>
              </a:p>
            </p:txBody>
          </p:sp>
          <p:sp>
            <p:nvSpPr>
              <p:cNvPr id="23" name="直接连接符 45"/>
              <p:cNvSpPr>
                <a:spLocks noChangeShapeType="1"/>
              </p:cNvSpPr>
              <p:nvPr/>
            </p:nvSpPr>
            <p:spPr bwMode="auto">
              <a:xfrm>
                <a:off x="177799" y="431882"/>
                <a:ext cx="3223178" cy="0"/>
              </a:xfrm>
              <a:prstGeom prst="line">
                <a:avLst/>
              </a:prstGeom>
              <a:noFill/>
              <a:ln w="12700" cap="rnd">
                <a:solidFill>
                  <a:schemeClr val="accent1">
                    <a:lumMod val="75000"/>
                  </a:schemeClr>
                </a:solidFill>
                <a:prstDash val="sysDash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20" name="矩形 41"/>
            <p:cNvSpPr>
              <a:spLocks noChangeArrowheads="1"/>
            </p:cNvSpPr>
            <p:nvPr/>
          </p:nvSpPr>
          <p:spPr bwMode="auto">
            <a:xfrm>
              <a:off x="720725" y="2170931"/>
              <a:ext cx="2695575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buSzPct val="100000"/>
              </a:pPr>
              <a:r>
                <a:rPr lang="zh-CN" altLang="en-US" sz="1600" dirty="0">
                  <a:solidFill>
                    <a:schemeClr val="accent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  <a:sym typeface="Arial" charset="0"/>
                </a:rPr>
                <a:t>供产销各阶段成本结构，收费内容、收费对象和节点</a:t>
              </a:r>
              <a:endParaRPr lang="zh-CN" altLang="en-US" sz="16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" name="组合 24"/>
          <p:cNvGrpSpPr/>
          <p:nvPr/>
        </p:nvGrpSpPr>
        <p:grpSpPr>
          <a:xfrm>
            <a:off x="1242442" y="2532807"/>
            <a:ext cx="3384941" cy="1125537"/>
            <a:chOff x="1242442" y="2931790"/>
            <a:chExt cx="3384941" cy="1125537"/>
          </a:xfrm>
        </p:grpSpPr>
        <p:grpSp>
          <p:nvGrpSpPr>
            <p:cNvPr id="6" name="组合 24"/>
            <p:cNvGrpSpPr/>
            <p:nvPr/>
          </p:nvGrpSpPr>
          <p:grpSpPr>
            <a:xfrm>
              <a:off x="1242442" y="2931790"/>
              <a:ext cx="3257550" cy="1125537"/>
              <a:chOff x="514350" y="3865563"/>
              <a:chExt cx="3257550" cy="1125537"/>
            </a:xfrm>
          </p:grpSpPr>
          <p:sp>
            <p:nvSpPr>
              <p:cNvPr id="31" name="TextBox 6"/>
              <p:cNvSpPr>
                <a:spLocks noChangeArrowheads="1"/>
              </p:cNvSpPr>
              <p:nvPr/>
            </p:nvSpPr>
            <p:spPr bwMode="auto">
              <a:xfrm>
                <a:off x="514350" y="3865563"/>
                <a:ext cx="3257550" cy="4349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277813" algn="just">
                  <a:lnSpc>
                    <a:spcPct val="130000"/>
                  </a:lnSpc>
                  <a:buSzPct val="100000"/>
                  <a:buFont typeface="Wingdings" pitchFamily="2" charset="2"/>
                  <a:buChar char="u"/>
                </a:pP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产品</a:t>
                </a:r>
                <a:r>
                  <a:rPr lang="en-US" altLang="zh-CN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/</a:t>
                </a:r>
                <a:r>
                  <a:rPr lang="zh-CN" altLang="en-US" b="1" dirty="0">
                    <a:solidFill>
                      <a:schemeClr val="accent1">
                        <a:lumMod val="50000"/>
                      </a:schemeClr>
                    </a:solidFill>
                    <a:ea typeface="微软雅黑" pitchFamily="34" charset="-122"/>
                    <a:sym typeface="Arial" charset="0"/>
                  </a:rPr>
                  <a:t>服务盈利结构</a:t>
                </a:r>
              </a:p>
            </p:txBody>
          </p:sp>
          <p:sp>
            <p:nvSpPr>
              <p:cNvPr id="32" name="矩形 41"/>
              <p:cNvSpPr>
                <a:spLocks noChangeArrowheads="1"/>
              </p:cNvSpPr>
              <p:nvPr/>
            </p:nvSpPr>
            <p:spPr bwMode="auto">
              <a:xfrm>
                <a:off x="749300" y="4406900"/>
                <a:ext cx="2695575" cy="58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buSzPct val="100000"/>
                </a:pPr>
                <a:r>
                  <a:rPr lang="zh-CN" altLang="en-US" sz="1600" dirty="0">
                    <a:solidFill>
                      <a:schemeClr val="accent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  <a:sym typeface="Arial" charset="0"/>
                  </a:rPr>
                  <a:t>饼图或条形图方式展现目前及未来盈利结构</a:t>
                </a:r>
                <a:endParaRPr lang="zh-CN" altLang="en-US" sz="16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0" name="直接连接符 45"/>
            <p:cNvSpPr>
              <a:spLocks noChangeShapeType="1"/>
            </p:cNvSpPr>
            <p:nvPr/>
          </p:nvSpPr>
          <p:spPr bwMode="auto">
            <a:xfrm>
              <a:off x="1403648" y="3363838"/>
              <a:ext cx="3223735" cy="0"/>
            </a:xfrm>
            <a:prstGeom prst="line">
              <a:avLst/>
            </a:prstGeom>
            <a:noFill/>
            <a:ln w="12700" cap="rnd">
              <a:solidFill>
                <a:schemeClr val="accent1">
                  <a:lumMod val="75000"/>
                </a:schemeClr>
              </a:solidFill>
              <a:prstDash val="sysDash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深圳证券信息有限公司 版权所有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20" grpId="0" bldLvl="0" autoUpdateAnimBg="0"/>
      <p:bldP spid="20" grpId="1" bldLvl="0" autoUpdateAnimBg="0"/>
      <p:bldP spid="20" grpId="2" bldLvl="0" autoUpdateAnimBg="0"/>
      <p:bldP spid="20" grpId="3" bldLvl="0" autoUpdateAnimBg="0"/>
      <p:bldP spid="32" grpId="0" bldLvl="0" autoUpdateAnimBg="0"/>
      <p:bldP spid="32" grpId="1" bldLvl="0" autoUpdateAnimBg="0"/>
      <p:bldP spid="32" grpId="2" bldLvl="0" autoUpdateAnimBg="0"/>
      <p:bldP spid="32" grpId="3" bldLvl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2774</TotalTime>
  <Pages>0</Pages>
  <Words>1634</Words>
  <Characters>0</Characters>
  <Application>Microsoft Office PowerPoint</Application>
  <DocSecurity>0</DocSecurity>
  <PresentationFormat>全屏显示(16:9)</PresentationFormat>
  <Lines>0</Lines>
  <Paragraphs>222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幻灯片 1</vt:lpstr>
      <vt:lpstr>大纲编辑标题及字体要求</vt:lpstr>
      <vt:lpstr>动画效果说明</vt:lpstr>
      <vt:lpstr>路演PPT内容</vt:lpstr>
      <vt:lpstr>1.封面</vt:lpstr>
      <vt:lpstr>2.行业介绍</vt:lpstr>
      <vt:lpstr>3.项目介绍-产品服务</vt:lpstr>
      <vt:lpstr>4.项目介绍-核心能力</vt:lpstr>
      <vt:lpstr>5.项目介绍-盈利模式</vt:lpstr>
      <vt:lpstr>6.项目介绍-竞争情况</vt:lpstr>
      <vt:lpstr>7.项目介绍-营销模式</vt:lpstr>
      <vt:lpstr>8.项目介绍-客户情况</vt:lpstr>
      <vt:lpstr>9.公司概况</vt:lpstr>
      <vt:lpstr>10.核心团队</vt:lpstr>
      <vt:lpstr>11.财务现状及预测</vt:lpstr>
      <vt:lpstr>12.未来发展规划</vt:lpstr>
      <vt:lpstr>13.股权结构</vt:lpstr>
      <vt:lpstr>14.融资方案</vt:lpstr>
      <vt:lpstr>15.封底</vt:lpstr>
      <vt:lpstr>路演PPT内容</vt:lpstr>
      <vt:lpstr>路演PPT其他注意事项</vt:lpstr>
      <vt:lpstr>幻灯片 22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chenwei</dc:creator>
  <cp:lastModifiedBy>zhangxiuling</cp:lastModifiedBy>
  <cp:revision>565</cp:revision>
  <dcterms:created xsi:type="dcterms:W3CDTF">2015-07-21T09:20:00Z</dcterms:created>
  <dcterms:modified xsi:type="dcterms:W3CDTF">2017-02-14T01:47:49Z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2052-9.1.0.5218</vt:lpwstr>
  </property>
</Properties>
</file>